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7.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8.xml" ContentType="application/vnd.openxmlformats-officedocument.presentationml.notesSlide+xml"/>
  <Override PartName="/ppt/tags/tag8.xml" ContentType="application/vnd.openxmlformats-officedocument.presentationml.tags+xml"/>
  <Override PartName="/ppt/notesSlides/notesSlide9.xml" ContentType="application/vnd.openxmlformats-officedocument.presentationml.notesSlide+xml"/>
  <Override PartName="/ppt/tags/tag9.xml" ContentType="application/vnd.openxmlformats-officedocument.presentationml.tags+xml"/>
  <Override PartName="/ppt/notesSlides/notesSlide10.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11.xml" ContentType="application/vnd.openxmlformats-officedocument.presentationml.notesSlide+xml"/>
  <Override PartName="/ppt/tags/tag15.xml" ContentType="application/vnd.openxmlformats-officedocument.presentationml.tags+xml"/>
  <Override PartName="/ppt/notesSlides/notesSlide12.xml" ContentType="application/vnd.openxmlformats-officedocument.presentationml.notesSlide+xml"/>
  <Override PartName="/ppt/tags/tag16.xml" ContentType="application/vnd.openxmlformats-officedocument.presentationml.tags+xml"/>
  <Override PartName="/ppt/notesSlides/notesSlide13.xml" ContentType="application/vnd.openxmlformats-officedocument.presentationml.notesSlide+xml"/>
  <Override PartName="/ppt/tags/tag17.xml" ContentType="application/vnd.openxmlformats-officedocument.presentationml.tags+xml"/>
  <Override PartName="/ppt/notesSlides/notesSlide14.xml" ContentType="application/vnd.openxmlformats-officedocument.presentationml.notesSlide+xml"/>
  <Override PartName="/ppt/tags/tag18.xml" ContentType="application/vnd.openxmlformats-officedocument.presentationml.tags+xml"/>
  <Override PartName="/ppt/notesSlides/notesSlide15.xml" ContentType="application/vnd.openxmlformats-officedocument.presentationml.notesSlide+xml"/>
  <Override PartName="/ppt/tags/tag19.xml" ContentType="application/vnd.openxmlformats-officedocument.presentationml.tags+xml"/>
  <Override PartName="/ppt/notesSlides/notesSlide16.xml" ContentType="application/vnd.openxmlformats-officedocument.presentationml.notesSlide+xml"/>
  <Override PartName="/ppt/tags/tag20.xml" ContentType="application/vnd.openxmlformats-officedocument.presentationml.tags+xml"/>
  <Override PartName="/ppt/notesSlides/notesSlide17.xml" ContentType="application/vnd.openxmlformats-officedocument.presentationml.notesSlide+xml"/>
  <Override PartName="/ppt/tags/tag21.xml" ContentType="application/vnd.openxmlformats-officedocument.presentationml.tags+xml"/>
  <Override PartName="/ppt/notesSlides/notesSlide18.xml" ContentType="application/vnd.openxmlformats-officedocument.presentationml.notesSlide+xml"/>
  <Override PartName="/ppt/tags/tag22.xml" ContentType="application/vnd.openxmlformats-officedocument.presentationml.tags+xml"/>
  <Override PartName="/ppt/notesSlides/notesSlide19.xml" ContentType="application/vnd.openxmlformats-officedocument.presentationml.notesSlide+xml"/>
  <Override PartName="/ppt/tags/tag23.xml" ContentType="application/vnd.openxmlformats-officedocument.presentationml.tags+xml"/>
  <Override PartName="/ppt/notesSlides/notesSlide20.xml" ContentType="application/vnd.openxmlformats-officedocument.presentationml.notesSlide+xml"/>
  <Override PartName="/ppt/tags/tag24.xml" ContentType="application/vnd.openxmlformats-officedocument.presentationml.tags+xml"/>
  <Override PartName="/ppt/notesSlides/notesSlide21.xml" ContentType="application/vnd.openxmlformats-officedocument.presentationml.notesSlide+xml"/>
  <Override PartName="/ppt/tags/tag25.xml" ContentType="application/vnd.openxmlformats-officedocument.presentationml.tags+xml"/>
  <Override PartName="/ppt/tags/tag26.xml" ContentType="application/vnd.openxmlformats-officedocument.presentationml.tags+xml"/>
  <Override PartName="/ppt/notesSlides/notesSlide22.xml" ContentType="application/vnd.openxmlformats-officedocument.presentationml.notesSlide+xml"/>
  <Override PartName="/ppt/tags/tag27.xml" ContentType="application/vnd.openxmlformats-officedocument.presentationml.tags+xml"/>
  <Override PartName="/ppt/notesSlides/notesSlide23.xml" ContentType="application/vnd.openxmlformats-officedocument.presentationml.notesSlide+xml"/>
  <Override PartName="/ppt/tags/tag28.xml" ContentType="application/vnd.openxmlformats-officedocument.presentationml.tags+xml"/>
  <Override PartName="/ppt/notesSlides/notesSlide24.xml" ContentType="application/vnd.openxmlformats-officedocument.presentationml.notesSlide+xml"/>
  <Override PartName="/ppt/tags/tag29.xml" ContentType="application/vnd.openxmlformats-officedocument.presentationml.tags+xml"/>
  <Override PartName="/ppt/notesSlides/notesSlide25.xml" ContentType="application/vnd.openxmlformats-officedocument.presentationml.notesSlide+xml"/>
  <Override PartName="/ppt/tags/tag30.xml" ContentType="application/vnd.openxmlformats-officedocument.presentationml.tags+xml"/>
  <Override PartName="/ppt/notesSlides/notesSlide26.xml" ContentType="application/vnd.openxmlformats-officedocument.presentationml.notesSlide+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notesSlides/notesSlide27.xml" ContentType="application/vnd.openxmlformats-officedocument.presentationml.notesSlide+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9"/>
  </p:notesMasterIdLst>
  <p:sldIdLst>
    <p:sldId id="256" r:id="rId2"/>
    <p:sldId id="257" r:id="rId3"/>
    <p:sldId id="258" r:id="rId4"/>
    <p:sldId id="12430" r:id="rId5"/>
    <p:sldId id="285" r:id="rId6"/>
    <p:sldId id="12433" r:id="rId7"/>
    <p:sldId id="12436" r:id="rId8"/>
    <p:sldId id="12438" r:id="rId9"/>
    <p:sldId id="12468" r:id="rId10"/>
    <p:sldId id="12471" r:id="rId11"/>
    <p:sldId id="12443" r:id="rId12"/>
    <p:sldId id="12439" r:id="rId13"/>
    <p:sldId id="12473" r:id="rId14"/>
    <p:sldId id="12446" r:id="rId15"/>
    <p:sldId id="12447" r:id="rId16"/>
    <p:sldId id="12448" r:id="rId17"/>
    <p:sldId id="12441" r:id="rId18"/>
    <p:sldId id="12475" r:id="rId19"/>
    <p:sldId id="12474" r:id="rId20"/>
    <p:sldId id="12480" r:id="rId21"/>
    <p:sldId id="12481" r:id="rId22"/>
    <p:sldId id="12472" r:id="rId23"/>
    <p:sldId id="12449" r:id="rId24"/>
    <p:sldId id="12450" r:id="rId25"/>
    <p:sldId id="12476" r:id="rId26"/>
    <p:sldId id="12454" r:id="rId27"/>
    <p:sldId id="12455" r:id="rId28"/>
    <p:sldId id="12457" r:id="rId29"/>
    <p:sldId id="12458" r:id="rId30"/>
    <p:sldId id="12477" r:id="rId31"/>
    <p:sldId id="12459" r:id="rId32"/>
    <p:sldId id="12478" r:id="rId33"/>
    <p:sldId id="12479" r:id="rId34"/>
    <p:sldId id="12463" r:id="rId35"/>
    <p:sldId id="12462" r:id="rId36"/>
    <p:sldId id="12464" r:id="rId37"/>
    <p:sldId id="12465" r:id="rId38"/>
    <p:sldId id="12484" r:id="rId39"/>
    <p:sldId id="12485" r:id="rId40"/>
    <p:sldId id="12486" r:id="rId41"/>
    <p:sldId id="12487" r:id="rId42"/>
    <p:sldId id="12488" r:id="rId43"/>
    <p:sldId id="12482" r:id="rId44"/>
    <p:sldId id="12469" r:id="rId45"/>
    <p:sldId id="12470" r:id="rId46"/>
    <p:sldId id="12483" r:id="rId47"/>
    <p:sldId id="262" r:id="rId48"/>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4475"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42868"/>
    <a:srgbClr val="063FA6"/>
    <a:srgbClr val="05368D"/>
    <a:srgbClr val="441D61"/>
    <a:srgbClr val="9B6400"/>
    <a:srgbClr val="CDCDCD"/>
    <a:srgbClr val="072260"/>
    <a:srgbClr val="02112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815" autoAdjust="0"/>
    <p:restoredTop sz="89483" autoAdjust="0"/>
  </p:normalViewPr>
  <p:slideViewPr>
    <p:cSldViewPr snapToGrid="0" showGuides="1">
      <p:cViewPr>
        <p:scale>
          <a:sx n="66" d="100"/>
          <a:sy n="66" d="100"/>
        </p:scale>
        <p:origin x="690" y="-42"/>
      </p:cViewPr>
      <p:guideLst>
        <p:guide orient="horz" pos="2160"/>
        <p:guide pos="4475"/>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6342003-3C35-834D-8DF4-5A97B7E4770E}" type="datetimeFigureOut">
              <a:rPr kumimoji="1" lang="zh-CN" altLang="en-US" smtClean="0"/>
              <a:t>2024/3/25</a:t>
            </a:fld>
            <a:endParaRPr kumimoji="1"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0D85F9A-A3B1-3848-9ECF-1389A81BFD31}" type="slidenum">
              <a:rPr kumimoji="1" lang="zh-CN" altLang="en-US" smtClean="0"/>
              <a:t>‹#›</a:t>
            </a:fld>
            <a:endParaRPr kumimoji="1" lang="zh-CN" altLang="en-US"/>
          </a:p>
        </p:txBody>
      </p:sp>
    </p:spTree>
    <p:extLst>
      <p:ext uri="{BB962C8B-B14F-4D97-AF65-F5344CB8AC3E}">
        <p14:creationId xmlns:p14="http://schemas.microsoft.com/office/powerpoint/2010/main" val="16288233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00D85F9A-A3B1-3848-9ECF-1389A81BFD31}" type="slidenum">
              <a:rPr kumimoji="1" lang="zh-CN" altLang="en-US" smtClean="0"/>
              <a:t>1</a:t>
            </a:fld>
            <a:endParaRPr kumimoji="1" lang="zh-CN" altLang="en-US"/>
          </a:p>
        </p:txBody>
      </p:sp>
    </p:spTree>
    <p:extLst>
      <p:ext uri="{BB962C8B-B14F-4D97-AF65-F5344CB8AC3E}">
        <p14:creationId xmlns:p14="http://schemas.microsoft.com/office/powerpoint/2010/main" val="42876339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00D85F9A-A3B1-3848-9ECF-1389A81BFD31}" type="slidenum">
              <a:rPr kumimoji="1" lang="zh-CN" altLang="en-US" smtClean="0"/>
              <a:t>16</a:t>
            </a:fld>
            <a:endParaRPr kumimoji="1" lang="zh-CN" altLang="en-US"/>
          </a:p>
        </p:txBody>
      </p:sp>
    </p:spTree>
    <p:extLst>
      <p:ext uri="{BB962C8B-B14F-4D97-AF65-F5344CB8AC3E}">
        <p14:creationId xmlns:p14="http://schemas.microsoft.com/office/powerpoint/2010/main" val="12773217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00D85F9A-A3B1-3848-9ECF-1389A81BFD31}" type="slidenum">
              <a:rPr kumimoji="1" lang="zh-CN" altLang="en-US" smtClean="0"/>
              <a:t>21</a:t>
            </a:fld>
            <a:endParaRPr kumimoji="1" lang="zh-CN" altLang="en-US"/>
          </a:p>
        </p:txBody>
      </p:sp>
    </p:spTree>
    <p:extLst>
      <p:ext uri="{BB962C8B-B14F-4D97-AF65-F5344CB8AC3E}">
        <p14:creationId xmlns:p14="http://schemas.microsoft.com/office/powerpoint/2010/main" val="34193232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00D85F9A-A3B1-3848-9ECF-1389A81BFD31}" type="slidenum">
              <a:rPr kumimoji="1" lang="zh-CN" altLang="en-US" smtClean="0"/>
              <a:t>23</a:t>
            </a:fld>
            <a:endParaRPr kumimoji="1" lang="zh-CN" altLang="en-US"/>
          </a:p>
        </p:txBody>
      </p:sp>
    </p:spTree>
    <p:extLst>
      <p:ext uri="{BB962C8B-B14F-4D97-AF65-F5344CB8AC3E}">
        <p14:creationId xmlns:p14="http://schemas.microsoft.com/office/powerpoint/2010/main" val="13192393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老师可以看到自己所有专利，如果自己专利非常多，也可以通过检索框去检索相关信息的专利</a:t>
            </a:r>
            <a:endParaRPr lang="en-US" altLang="zh-CN" dirty="0"/>
          </a:p>
          <a:p>
            <a:r>
              <a:rPr lang="zh-CN" altLang="en-US" dirty="0"/>
              <a:t>一个专利，默认由一个发明人盘点后，只能由该人进行编辑维护，其他发明人只能查看，所以要确认清楚盘点人</a:t>
            </a:r>
          </a:p>
        </p:txBody>
      </p:sp>
      <p:sp>
        <p:nvSpPr>
          <p:cNvPr id="4" name="灯片编号占位符 3"/>
          <p:cNvSpPr>
            <a:spLocks noGrp="1"/>
          </p:cNvSpPr>
          <p:nvPr>
            <p:ph type="sldNum" sz="quarter" idx="5"/>
          </p:nvPr>
        </p:nvSpPr>
        <p:spPr/>
        <p:txBody>
          <a:bodyPr/>
          <a:lstStyle/>
          <a:p>
            <a:fld id="{00D85F9A-A3B1-3848-9ECF-1389A81BFD31}" type="slidenum">
              <a:rPr kumimoji="1" lang="zh-CN" altLang="en-US" smtClean="0"/>
              <a:t>24</a:t>
            </a:fld>
            <a:endParaRPr kumimoji="1" lang="zh-CN" altLang="en-US"/>
          </a:p>
        </p:txBody>
      </p:sp>
    </p:spTree>
    <p:extLst>
      <p:ext uri="{BB962C8B-B14F-4D97-AF65-F5344CB8AC3E}">
        <p14:creationId xmlns:p14="http://schemas.microsoft.com/office/powerpoint/2010/main" val="41902657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一个专利，默认由一个发明人盘点后，只能由该人进行编辑维护，其他发明人只能查看，所以要确认清楚盘点人</a:t>
            </a:r>
          </a:p>
        </p:txBody>
      </p:sp>
      <p:sp>
        <p:nvSpPr>
          <p:cNvPr id="4" name="灯片编号占位符 3"/>
          <p:cNvSpPr>
            <a:spLocks noGrp="1"/>
          </p:cNvSpPr>
          <p:nvPr>
            <p:ph type="sldNum" sz="quarter" idx="5"/>
          </p:nvPr>
        </p:nvSpPr>
        <p:spPr/>
        <p:txBody>
          <a:bodyPr/>
          <a:lstStyle/>
          <a:p>
            <a:fld id="{00D85F9A-A3B1-3848-9ECF-1389A81BFD31}" type="slidenum">
              <a:rPr kumimoji="1" lang="zh-CN" altLang="en-US" smtClean="0"/>
              <a:t>25</a:t>
            </a:fld>
            <a:endParaRPr kumimoji="1" lang="zh-CN" altLang="en-US"/>
          </a:p>
        </p:txBody>
      </p:sp>
    </p:spTree>
    <p:extLst>
      <p:ext uri="{BB962C8B-B14F-4D97-AF65-F5344CB8AC3E}">
        <p14:creationId xmlns:p14="http://schemas.microsoft.com/office/powerpoint/2010/main" val="17186092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00D85F9A-A3B1-3848-9ECF-1389A81BFD31}" type="slidenum">
              <a:rPr kumimoji="1" lang="zh-CN" altLang="en-US" smtClean="0"/>
              <a:t>26</a:t>
            </a:fld>
            <a:endParaRPr kumimoji="1" lang="zh-CN" altLang="en-US"/>
          </a:p>
        </p:txBody>
      </p:sp>
    </p:spTree>
    <p:extLst>
      <p:ext uri="{BB962C8B-B14F-4D97-AF65-F5344CB8AC3E}">
        <p14:creationId xmlns:p14="http://schemas.microsoft.com/office/powerpoint/2010/main" val="4784535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专利实施状态有两级选项，比如选择一级的已许可后，辉出现二级状态，已签订许可合同，金额多少</a:t>
            </a:r>
          </a:p>
        </p:txBody>
      </p:sp>
      <p:sp>
        <p:nvSpPr>
          <p:cNvPr id="4" name="灯片编号占位符 3"/>
          <p:cNvSpPr>
            <a:spLocks noGrp="1"/>
          </p:cNvSpPr>
          <p:nvPr>
            <p:ph type="sldNum" sz="quarter" idx="5"/>
          </p:nvPr>
        </p:nvSpPr>
        <p:spPr/>
        <p:txBody>
          <a:bodyPr/>
          <a:lstStyle/>
          <a:p>
            <a:fld id="{00D85F9A-A3B1-3848-9ECF-1389A81BFD31}" type="slidenum">
              <a:rPr kumimoji="1" lang="zh-CN" altLang="en-US" smtClean="0"/>
              <a:t>27</a:t>
            </a:fld>
            <a:endParaRPr kumimoji="1" lang="zh-CN" altLang="en-US"/>
          </a:p>
        </p:txBody>
      </p:sp>
    </p:spTree>
    <p:extLst>
      <p:ext uri="{BB962C8B-B14F-4D97-AF65-F5344CB8AC3E}">
        <p14:creationId xmlns:p14="http://schemas.microsoft.com/office/powerpoint/2010/main" val="21560718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具体意向价格，不清楚没想好可以选具体面议</a:t>
            </a:r>
          </a:p>
        </p:txBody>
      </p:sp>
      <p:sp>
        <p:nvSpPr>
          <p:cNvPr id="4" name="灯片编号占位符 3"/>
          <p:cNvSpPr>
            <a:spLocks noGrp="1"/>
          </p:cNvSpPr>
          <p:nvPr>
            <p:ph type="sldNum" sz="quarter" idx="5"/>
          </p:nvPr>
        </p:nvSpPr>
        <p:spPr/>
        <p:txBody>
          <a:bodyPr/>
          <a:lstStyle/>
          <a:p>
            <a:fld id="{00D85F9A-A3B1-3848-9ECF-1389A81BFD31}" type="slidenum">
              <a:rPr kumimoji="1" lang="zh-CN" altLang="en-US" smtClean="0"/>
              <a:t>28</a:t>
            </a:fld>
            <a:endParaRPr kumimoji="1" lang="zh-CN" altLang="en-US"/>
          </a:p>
        </p:txBody>
      </p:sp>
    </p:spTree>
    <p:extLst>
      <p:ext uri="{BB962C8B-B14F-4D97-AF65-F5344CB8AC3E}">
        <p14:creationId xmlns:p14="http://schemas.microsoft.com/office/powerpoint/2010/main" val="11767652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00D85F9A-A3B1-3848-9ECF-1389A81BFD31}" type="slidenum">
              <a:rPr kumimoji="1" lang="zh-CN" altLang="en-US" smtClean="0"/>
              <a:t>29</a:t>
            </a:fld>
            <a:endParaRPr kumimoji="1" lang="zh-CN" altLang="en-US"/>
          </a:p>
        </p:txBody>
      </p:sp>
    </p:spTree>
    <p:extLst>
      <p:ext uri="{BB962C8B-B14F-4D97-AF65-F5344CB8AC3E}">
        <p14:creationId xmlns:p14="http://schemas.microsoft.com/office/powerpoint/2010/main" val="9740404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注意，自评为</a:t>
            </a:r>
            <a:r>
              <a:rPr lang="en-US" altLang="zh-CN" dirty="0"/>
              <a:t>1-2</a:t>
            </a:r>
            <a:r>
              <a:rPr lang="zh-CN" altLang="en-US" dirty="0"/>
              <a:t>星时，后面专利对应产品、技术优势、性能指标和产业化前景描述不用写，转化价值低</a:t>
            </a:r>
          </a:p>
        </p:txBody>
      </p:sp>
      <p:sp>
        <p:nvSpPr>
          <p:cNvPr id="4" name="灯片编号占位符 3"/>
          <p:cNvSpPr>
            <a:spLocks noGrp="1"/>
          </p:cNvSpPr>
          <p:nvPr>
            <p:ph type="sldNum" sz="quarter" idx="5"/>
          </p:nvPr>
        </p:nvSpPr>
        <p:spPr/>
        <p:txBody>
          <a:bodyPr/>
          <a:lstStyle/>
          <a:p>
            <a:fld id="{00D85F9A-A3B1-3848-9ECF-1389A81BFD31}" type="slidenum">
              <a:rPr kumimoji="1" lang="zh-CN" altLang="en-US" smtClean="0"/>
              <a:t>30</a:t>
            </a:fld>
            <a:endParaRPr kumimoji="1" lang="zh-CN" altLang="en-US"/>
          </a:p>
        </p:txBody>
      </p:sp>
    </p:spTree>
    <p:extLst>
      <p:ext uri="{BB962C8B-B14F-4D97-AF65-F5344CB8AC3E}">
        <p14:creationId xmlns:p14="http://schemas.microsoft.com/office/powerpoint/2010/main" val="27533253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对学校现存的有效专利进行全面盘点，筛选出具有潜在市场价值的专利登记入库，通过大数据匹配相关公司企业，进一步获得企业的评价、反馈和合作意向，从而更好的推动供需对接，促进专利转化运用</a:t>
            </a:r>
          </a:p>
        </p:txBody>
      </p:sp>
      <p:sp>
        <p:nvSpPr>
          <p:cNvPr id="4" name="灯片编号占位符 3"/>
          <p:cNvSpPr>
            <a:spLocks noGrp="1"/>
          </p:cNvSpPr>
          <p:nvPr>
            <p:ph type="sldNum" sz="quarter" idx="5"/>
          </p:nvPr>
        </p:nvSpPr>
        <p:spPr/>
        <p:txBody>
          <a:bodyPr/>
          <a:lstStyle/>
          <a:p>
            <a:fld id="{00D85F9A-A3B1-3848-9ECF-1389A81BFD31}" type="slidenum">
              <a:rPr kumimoji="1" lang="zh-CN" altLang="en-US" smtClean="0"/>
              <a:t>4</a:t>
            </a:fld>
            <a:endParaRPr kumimoji="1" lang="zh-CN" altLang="en-US"/>
          </a:p>
        </p:txBody>
      </p:sp>
    </p:spTree>
    <p:extLst>
      <p:ext uri="{BB962C8B-B14F-4D97-AF65-F5344CB8AC3E}">
        <p14:creationId xmlns:p14="http://schemas.microsoft.com/office/powerpoint/2010/main" val="34031263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00D85F9A-A3B1-3848-9ECF-1389A81BFD31}" type="slidenum">
              <a:rPr kumimoji="1" lang="zh-CN" altLang="en-US" smtClean="0"/>
              <a:t>31</a:t>
            </a:fld>
            <a:endParaRPr kumimoji="1" lang="zh-CN" altLang="en-US"/>
          </a:p>
        </p:txBody>
      </p:sp>
    </p:spTree>
    <p:extLst>
      <p:ext uri="{BB962C8B-B14F-4D97-AF65-F5344CB8AC3E}">
        <p14:creationId xmlns:p14="http://schemas.microsoft.com/office/powerpoint/2010/main" val="28655521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这里是指进入完成盘点并没有进入转化资源库，至于能否进入转化资源库由管理员审核决定</a:t>
            </a:r>
          </a:p>
        </p:txBody>
      </p:sp>
      <p:sp>
        <p:nvSpPr>
          <p:cNvPr id="4" name="灯片编号占位符 3"/>
          <p:cNvSpPr>
            <a:spLocks noGrp="1"/>
          </p:cNvSpPr>
          <p:nvPr>
            <p:ph type="sldNum" sz="quarter" idx="5"/>
          </p:nvPr>
        </p:nvSpPr>
        <p:spPr/>
        <p:txBody>
          <a:bodyPr/>
          <a:lstStyle/>
          <a:p>
            <a:fld id="{00D85F9A-A3B1-3848-9ECF-1389A81BFD31}" type="slidenum">
              <a:rPr kumimoji="1" lang="zh-CN" altLang="en-US" smtClean="0"/>
              <a:t>32</a:t>
            </a:fld>
            <a:endParaRPr kumimoji="1" lang="zh-CN" altLang="en-US"/>
          </a:p>
        </p:txBody>
      </p:sp>
    </p:spTree>
    <p:extLst>
      <p:ext uri="{BB962C8B-B14F-4D97-AF65-F5344CB8AC3E}">
        <p14:creationId xmlns:p14="http://schemas.microsoft.com/office/powerpoint/2010/main" val="42092724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00D85F9A-A3B1-3848-9ECF-1389A81BFD31}" type="slidenum">
              <a:rPr kumimoji="1" lang="zh-CN" altLang="en-US" smtClean="0"/>
              <a:t>34</a:t>
            </a:fld>
            <a:endParaRPr kumimoji="1" lang="zh-CN" altLang="en-US"/>
          </a:p>
        </p:txBody>
      </p:sp>
    </p:spTree>
    <p:extLst>
      <p:ext uri="{BB962C8B-B14F-4D97-AF65-F5344CB8AC3E}">
        <p14:creationId xmlns:p14="http://schemas.microsoft.com/office/powerpoint/2010/main" val="32468933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00D85F9A-A3B1-3848-9ECF-1389A81BFD31}" type="slidenum">
              <a:rPr kumimoji="1" lang="zh-CN" altLang="en-US" smtClean="0"/>
              <a:t>35</a:t>
            </a:fld>
            <a:endParaRPr kumimoji="1" lang="zh-CN" altLang="en-US"/>
          </a:p>
        </p:txBody>
      </p:sp>
    </p:spTree>
    <p:extLst>
      <p:ext uri="{BB962C8B-B14F-4D97-AF65-F5344CB8AC3E}">
        <p14:creationId xmlns:p14="http://schemas.microsoft.com/office/powerpoint/2010/main" val="33997030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00D85F9A-A3B1-3848-9ECF-1389A81BFD31}" type="slidenum">
              <a:rPr kumimoji="1" lang="zh-CN" altLang="en-US" smtClean="0"/>
              <a:t>36</a:t>
            </a:fld>
            <a:endParaRPr kumimoji="1" lang="zh-CN" altLang="en-US"/>
          </a:p>
        </p:txBody>
      </p:sp>
    </p:spTree>
    <p:extLst>
      <p:ext uri="{BB962C8B-B14F-4D97-AF65-F5344CB8AC3E}">
        <p14:creationId xmlns:p14="http://schemas.microsoft.com/office/powerpoint/2010/main" val="18240208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00D85F9A-A3B1-3848-9ECF-1389A81BFD31}" type="slidenum">
              <a:rPr kumimoji="1" lang="zh-CN" altLang="en-US" smtClean="0"/>
              <a:t>37</a:t>
            </a:fld>
            <a:endParaRPr kumimoji="1" lang="zh-CN" altLang="en-US"/>
          </a:p>
        </p:txBody>
      </p:sp>
    </p:spTree>
    <p:extLst>
      <p:ext uri="{BB962C8B-B14F-4D97-AF65-F5344CB8AC3E}">
        <p14:creationId xmlns:p14="http://schemas.microsoft.com/office/powerpoint/2010/main" val="8833343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00D85F9A-A3B1-3848-9ECF-1389A81BFD31}" type="slidenum">
              <a:rPr kumimoji="1" lang="zh-CN" altLang="en-US" smtClean="0"/>
              <a:t>38</a:t>
            </a:fld>
            <a:endParaRPr kumimoji="1" lang="zh-CN" altLang="en-US"/>
          </a:p>
        </p:txBody>
      </p:sp>
    </p:spTree>
    <p:extLst>
      <p:ext uri="{BB962C8B-B14F-4D97-AF65-F5344CB8AC3E}">
        <p14:creationId xmlns:p14="http://schemas.microsoft.com/office/powerpoint/2010/main" val="9043454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00D85F9A-A3B1-3848-9ECF-1389A81BFD31}" type="slidenum">
              <a:rPr kumimoji="1" lang="zh-CN" altLang="en-US" smtClean="0"/>
              <a:t>43</a:t>
            </a:fld>
            <a:endParaRPr kumimoji="1" lang="zh-CN" altLang="en-US"/>
          </a:p>
        </p:txBody>
      </p:sp>
    </p:spTree>
    <p:extLst>
      <p:ext uri="{BB962C8B-B14F-4D97-AF65-F5344CB8AC3E}">
        <p14:creationId xmlns:p14="http://schemas.microsoft.com/office/powerpoint/2010/main" val="9252794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00D85F9A-A3B1-3848-9ECF-1389A81BFD31}" type="slidenum">
              <a:rPr kumimoji="1" lang="zh-CN" altLang="en-US" smtClean="0"/>
              <a:t>46</a:t>
            </a:fld>
            <a:endParaRPr kumimoji="1" lang="zh-CN" altLang="en-US"/>
          </a:p>
        </p:txBody>
      </p:sp>
    </p:spTree>
    <p:extLst>
      <p:ext uri="{BB962C8B-B14F-4D97-AF65-F5344CB8AC3E}">
        <p14:creationId xmlns:p14="http://schemas.microsoft.com/office/powerpoint/2010/main" val="6337305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00D85F9A-A3B1-3848-9ECF-1389A81BFD31}" type="slidenum">
              <a:rPr kumimoji="1" lang="zh-CN" altLang="en-US" smtClean="0"/>
              <a:t>47</a:t>
            </a:fld>
            <a:endParaRPr kumimoji="1" lang="zh-CN" altLang="en-US"/>
          </a:p>
        </p:txBody>
      </p:sp>
    </p:spTree>
    <p:extLst>
      <p:ext uri="{BB962C8B-B14F-4D97-AF65-F5344CB8AC3E}">
        <p14:creationId xmlns:p14="http://schemas.microsoft.com/office/powerpoint/2010/main" val="19649462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本次盘点借助。。。。平台，主要任务是</a:t>
            </a:r>
          </a:p>
        </p:txBody>
      </p:sp>
      <p:sp>
        <p:nvSpPr>
          <p:cNvPr id="4" name="灯片编号占位符 3"/>
          <p:cNvSpPr>
            <a:spLocks noGrp="1"/>
          </p:cNvSpPr>
          <p:nvPr>
            <p:ph type="sldNum" sz="quarter" idx="5"/>
          </p:nvPr>
        </p:nvSpPr>
        <p:spPr/>
        <p:txBody>
          <a:bodyPr/>
          <a:lstStyle/>
          <a:p>
            <a:fld id="{00D85F9A-A3B1-3848-9ECF-1389A81BFD31}" type="slidenum">
              <a:rPr kumimoji="1" lang="zh-CN" altLang="en-US" smtClean="0"/>
              <a:t>5</a:t>
            </a:fld>
            <a:endParaRPr kumimoji="1" lang="zh-CN" altLang="en-US"/>
          </a:p>
        </p:txBody>
      </p:sp>
    </p:spTree>
    <p:extLst>
      <p:ext uri="{BB962C8B-B14F-4D97-AF65-F5344CB8AC3E}">
        <p14:creationId xmlns:p14="http://schemas.microsoft.com/office/powerpoint/2010/main" val="34924718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盘点任务的重中之重是发明人要对专利进行建档，确定。。。。。</a:t>
            </a:r>
            <a:r>
              <a:rPr lang="en-US" altLang="zh-CN" dirty="0"/>
              <a:t>,</a:t>
            </a:r>
            <a:r>
              <a:rPr lang="zh-CN" altLang="en-US" dirty="0"/>
              <a:t>发明人盘点之后，管理进行审核入库，从而形成专利转化资源库，按照实施方案要求，盘点工作是持续的，后续还会对</a:t>
            </a:r>
            <a:r>
              <a:rPr lang="en-US" altLang="zh-CN" dirty="0"/>
              <a:t>2024</a:t>
            </a:r>
            <a:r>
              <a:rPr lang="zh-CN" altLang="en-US" dirty="0"/>
              <a:t>年以后授权的专利定期开展盘点</a:t>
            </a:r>
          </a:p>
        </p:txBody>
      </p:sp>
      <p:sp>
        <p:nvSpPr>
          <p:cNvPr id="4" name="灯片编号占位符 3"/>
          <p:cNvSpPr>
            <a:spLocks noGrp="1"/>
          </p:cNvSpPr>
          <p:nvPr>
            <p:ph type="sldNum" sz="quarter" idx="5"/>
          </p:nvPr>
        </p:nvSpPr>
        <p:spPr/>
        <p:txBody>
          <a:bodyPr/>
          <a:lstStyle/>
          <a:p>
            <a:fld id="{00D85F9A-A3B1-3848-9ECF-1389A81BFD31}" type="slidenum">
              <a:rPr kumimoji="1" lang="zh-CN" altLang="en-US" smtClean="0"/>
              <a:t>6</a:t>
            </a:fld>
            <a:endParaRPr kumimoji="1" lang="zh-CN" altLang="en-US"/>
          </a:p>
        </p:txBody>
      </p:sp>
    </p:spTree>
    <p:extLst>
      <p:ext uri="{BB962C8B-B14F-4D97-AF65-F5344CB8AC3E}">
        <p14:creationId xmlns:p14="http://schemas.microsoft.com/office/powerpoint/2010/main" val="3560945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完成，不仅是盘点，审核入库都做完，所以时间还是非常紧张的</a:t>
            </a:r>
          </a:p>
        </p:txBody>
      </p:sp>
      <p:sp>
        <p:nvSpPr>
          <p:cNvPr id="4" name="灯片编号占位符 3"/>
          <p:cNvSpPr>
            <a:spLocks noGrp="1"/>
          </p:cNvSpPr>
          <p:nvPr>
            <p:ph type="sldNum" sz="quarter" idx="5"/>
          </p:nvPr>
        </p:nvSpPr>
        <p:spPr/>
        <p:txBody>
          <a:bodyPr/>
          <a:lstStyle/>
          <a:p>
            <a:fld id="{00D85F9A-A3B1-3848-9ECF-1389A81BFD31}" type="slidenum">
              <a:rPr kumimoji="1" lang="zh-CN" altLang="en-US" smtClean="0"/>
              <a:t>7</a:t>
            </a:fld>
            <a:endParaRPr kumimoji="1" lang="zh-CN" altLang="en-US"/>
          </a:p>
        </p:txBody>
      </p:sp>
    </p:spTree>
    <p:extLst>
      <p:ext uri="{BB962C8B-B14F-4D97-AF65-F5344CB8AC3E}">
        <p14:creationId xmlns:p14="http://schemas.microsoft.com/office/powerpoint/2010/main" val="19610461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00D85F9A-A3B1-3848-9ECF-1389A81BFD31}" type="slidenum">
              <a:rPr kumimoji="1" lang="zh-CN" altLang="en-US" smtClean="0"/>
              <a:t>8</a:t>
            </a:fld>
            <a:endParaRPr kumimoji="1" lang="zh-CN" altLang="en-US"/>
          </a:p>
        </p:txBody>
      </p:sp>
    </p:spTree>
    <p:extLst>
      <p:ext uri="{BB962C8B-B14F-4D97-AF65-F5344CB8AC3E}">
        <p14:creationId xmlns:p14="http://schemas.microsoft.com/office/powerpoint/2010/main" val="12927692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00D85F9A-A3B1-3848-9ECF-1389A81BFD31}" type="slidenum">
              <a:rPr kumimoji="1" lang="zh-CN" altLang="en-US" smtClean="0"/>
              <a:t>11</a:t>
            </a:fld>
            <a:endParaRPr kumimoji="1" lang="zh-CN" altLang="en-US"/>
          </a:p>
        </p:txBody>
      </p:sp>
    </p:spTree>
    <p:extLst>
      <p:ext uri="{BB962C8B-B14F-4D97-AF65-F5344CB8AC3E}">
        <p14:creationId xmlns:p14="http://schemas.microsoft.com/office/powerpoint/2010/main" val="19215440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这个方式适合专利非常少的学院，个别教师需要开通，用逐一建立</a:t>
            </a:r>
          </a:p>
        </p:txBody>
      </p:sp>
      <p:sp>
        <p:nvSpPr>
          <p:cNvPr id="4" name="灯片编号占位符 3"/>
          <p:cNvSpPr>
            <a:spLocks noGrp="1"/>
          </p:cNvSpPr>
          <p:nvPr>
            <p:ph type="sldNum" sz="quarter" idx="5"/>
          </p:nvPr>
        </p:nvSpPr>
        <p:spPr/>
        <p:txBody>
          <a:bodyPr/>
          <a:lstStyle/>
          <a:p>
            <a:fld id="{00D85F9A-A3B1-3848-9ECF-1389A81BFD31}" type="slidenum">
              <a:rPr kumimoji="1" lang="zh-CN" altLang="en-US" smtClean="0"/>
              <a:t>14</a:t>
            </a:fld>
            <a:endParaRPr kumimoji="1" lang="zh-CN" altLang="en-US"/>
          </a:p>
        </p:txBody>
      </p:sp>
    </p:spTree>
    <p:extLst>
      <p:ext uri="{BB962C8B-B14F-4D97-AF65-F5344CB8AC3E}">
        <p14:creationId xmlns:p14="http://schemas.microsoft.com/office/powerpoint/2010/main" val="18176385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00D85F9A-A3B1-3848-9ECF-1389A81BFD31}" type="slidenum">
              <a:rPr kumimoji="1" lang="zh-CN" altLang="en-US" smtClean="0"/>
              <a:t>15</a:t>
            </a:fld>
            <a:endParaRPr kumimoji="1" lang="zh-CN" altLang="en-US"/>
          </a:p>
        </p:txBody>
      </p:sp>
    </p:spTree>
    <p:extLst>
      <p:ext uri="{BB962C8B-B14F-4D97-AF65-F5344CB8AC3E}">
        <p14:creationId xmlns:p14="http://schemas.microsoft.com/office/powerpoint/2010/main" val="13398675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77F95DE-9DE2-479A-AD49-C7C4D992F287}"/>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F2CBDB4A-F2B3-4618-9517-6B8EA521D59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124FB178-6F1F-48BE-9D12-A6B39FE5D69E}"/>
              </a:ext>
            </a:extLst>
          </p:cNvPr>
          <p:cNvSpPr>
            <a:spLocks noGrp="1"/>
          </p:cNvSpPr>
          <p:nvPr>
            <p:ph type="dt" sz="half" idx="10"/>
          </p:nvPr>
        </p:nvSpPr>
        <p:spPr/>
        <p:txBody>
          <a:bodyPr/>
          <a:lstStyle/>
          <a:p>
            <a:fld id="{45CB87BE-9502-40B7-B819-621D1E5DBF35}" type="datetimeFigureOut">
              <a:rPr lang="zh-CN" altLang="en-US" smtClean="0"/>
              <a:t>2024/3/25</a:t>
            </a:fld>
            <a:endParaRPr lang="zh-CN" altLang="en-US"/>
          </a:p>
        </p:txBody>
      </p:sp>
      <p:sp>
        <p:nvSpPr>
          <p:cNvPr id="5" name="页脚占位符 4">
            <a:extLst>
              <a:ext uri="{FF2B5EF4-FFF2-40B4-BE49-F238E27FC236}">
                <a16:creationId xmlns:a16="http://schemas.microsoft.com/office/drawing/2014/main" id="{C894C8CA-D2D5-4069-9A08-31DC578DFF3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A2DCE88-A969-4347-9DCE-080FBA042D8D}"/>
              </a:ext>
            </a:extLst>
          </p:cNvPr>
          <p:cNvSpPr>
            <a:spLocks noGrp="1"/>
          </p:cNvSpPr>
          <p:nvPr>
            <p:ph type="sldNum" sz="quarter" idx="12"/>
          </p:nvPr>
        </p:nvSpPr>
        <p:spPr/>
        <p:txBody>
          <a:bodyPr/>
          <a:lstStyle/>
          <a:p>
            <a:fld id="{7FF88528-F1FC-45C1-BB0A-2A803A7CA1CE}" type="slidenum">
              <a:rPr lang="zh-CN" altLang="en-US" smtClean="0"/>
              <a:t>‹#›</a:t>
            </a:fld>
            <a:endParaRPr lang="zh-CN" altLang="en-US"/>
          </a:p>
        </p:txBody>
      </p:sp>
    </p:spTree>
    <p:extLst>
      <p:ext uri="{BB962C8B-B14F-4D97-AF65-F5344CB8AC3E}">
        <p14:creationId xmlns:p14="http://schemas.microsoft.com/office/powerpoint/2010/main" val="40752313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839E0A3-8069-4ABD-99E4-2E2BC0B48388}"/>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733D211D-C5F2-4C98-A15B-D45CB17458B9}"/>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48F2F1A1-D875-4E5B-A6B7-FD0AC69FDA10}"/>
              </a:ext>
            </a:extLst>
          </p:cNvPr>
          <p:cNvSpPr>
            <a:spLocks noGrp="1"/>
          </p:cNvSpPr>
          <p:nvPr>
            <p:ph type="dt" sz="half" idx="10"/>
          </p:nvPr>
        </p:nvSpPr>
        <p:spPr/>
        <p:txBody>
          <a:bodyPr/>
          <a:lstStyle/>
          <a:p>
            <a:fld id="{45CB87BE-9502-40B7-B819-621D1E5DBF35}" type="datetimeFigureOut">
              <a:rPr lang="zh-CN" altLang="en-US" smtClean="0"/>
              <a:t>2024/3/25</a:t>
            </a:fld>
            <a:endParaRPr lang="zh-CN" altLang="en-US"/>
          </a:p>
        </p:txBody>
      </p:sp>
      <p:sp>
        <p:nvSpPr>
          <p:cNvPr id="5" name="页脚占位符 4">
            <a:extLst>
              <a:ext uri="{FF2B5EF4-FFF2-40B4-BE49-F238E27FC236}">
                <a16:creationId xmlns:a16="http://schemas.microsoft.com/office/drawing/2014/main" id="{C5D44209-678B-4FD8-AE25-672BCD68641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6B7AA4C-B1DF-4B07-B01C-5B6486BC3DD9}"/>
              </a:ext>
            </a:extLst>
          </p:cNvPr>
          <p:cNvSpPr>
            <a:spLocks noGrp="1"/>
          </p:cNvSpPr>
          <p:nvPr>
            <p:ph type="sldNum" sz="quarter" idx="12"/>
          </p:nvPr>
        </p:nvSpPr>
        <p:spPr/>
        <p:txBody>
          <a:bodyPr/>
          <a:lstStyle/>
          <a:p>
            <a:fld id="{7FF88528-F1FC-45C1-BB0A-2A803A7CA1CE}" type="slidenum">
              <a:rPr lang="zh-CN" altLang="en-US" smtClean="0"/>
              <a:t>‹#›</a:t>
            </a:fld>
            <a:endParaRPr lang="zh-CN" altLang="en-US"/>
          </a:p>
        </p:txBody>
      </p:sp>
    </p:spTree>
    <p:extLst>
      <p:ext uri="{BB962C8B-B14F-4D97-AF65-F5344CB8AC3E}">
        <p14:creationId xmlns:p14="http://schemas.microsoft.com/office/powerpoint/2010/main" val="35615129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02EC9519-21FA-4A65-813E-1727A0520B5E}"/>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6CAAAFE-6E63-46B8-8219-043B83E363F9}"/>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0EC82D0-2A74-4305-83DB-EE00CE7489EF}"/>
              </a:ext>
            </a:extLst>
          </p:cNvPr>
          <p:cNvSpPr>
            <a:spLocks noGrp="1"/>
          </p:cNvSpPr>
          <p:nvPr>
            <p:ph type="dt" sz="half" idx="10"/>
          </p:nvPr>
        </p:nvSpPr>
        <p:spPr/>
        <p:txBody>
          <a:bodyPr/>
          <a:lstStyle/>
          <a:p>
            <a:fld id="{45CB87BE-9502-40B7-B819-621D1E5DBF35}" type="datetimeFigureOut">
              <a:rPr lang="zh-CN" altLang="en-US" smtClean="0"/>
              <a:t>2024/3/25</a:t>
            </a:fld>
            <a:endParaRPr lang="zh-CN" altLang="en-US"/>
          </a:p>
        </p:txBody>
      </p:sp>
      <p:sp>
        <p:nvSpPr>
          <p:cNvPr id="5" name="页脚占位符 4">
            <a:extLst>
              <a:ext uri="{FF2B5EF4-FFF2-40B4-BE49-F238E27FC236}">
                <a16:creationId xmlns:a16="http://schemas.microsoft.com/office/drawing/2014/main" id="{F6C9E28B-6666-4703-9C06-CF5BA53428E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B9B5E38-3E22-4D98-AA7E-EE6E7C7EAAA0}"/>
              </a:ext>
            </a:extLst>
          </p:cNvPr>
          <p:cNvSpPr>
            <a:spLocks noGrp="1"/>
          </p:cNvSpPr>
          <p:nvPr>
            <p:ph type="sldNum" sz="quarter" idx="12"/>
          </p:nvPr>
        </p:nvSpPr>
        <p:spPr/>
        <p:txBody>
          <a:bodyPr/>
          <a:lstStyle/>
          <a:p>
            <a:fld id="{7FF88528-F1FC-45C1-BB0A-2A803A7CA1CE}" type="slidenum">
              <a:rPr lang="zh-CN" altLang="en-US" smtClean="0"/>
              <a:t>‹#›</a:t>
            </a:fld>
            <a:endParaRPr lang="zh-CN" altLang="en-US"/>
          </a:p>
        </p:txBody>
      </p:sp>
    </p:spTree>
    <p:extLst>
      <p:ext uri="{BB962C8B-B14F-4D97-AF65-F5344CB8AC3E}">
        <p14:creationId xmlns:p14="http://schemas.microsoft.com/office/powerpoint/2010/main" val="2592643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F3FCB50-7280-4973-9A60-4E175F0D71D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3135252-347B-4C87-A28A-6B1B4E404362}"/>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5A150E8-F4EE-4A05-AD7A-D9F187B7FCBB}"/>
              </a:ext>
            </a:extLst>
          </p:cNvPr>
          <p:cNvSpPr>
            <a:spLocks noGrp="1"/>
          </p:cNvSpPr>
          <p:nvPr>
            <p:ph type="dt" sz="half" idx="10"/>
          </p:nvPr>
        </p:nvSpPr>
        <p:spPr/>
        <p:txBody>
          <a:bodyPr/>
          <a:lstStyle/>
          <a:p>
            <a:fld id="{45CB87BE-9502-40B7-B819-621D1E5DBF35}" type="datetimeFigureOut">
              <a:rPr lang="zh-CN" altLang="en-US" smtClean="0"/>
              <a:t>2024/3/25</a:t>
            </a:fld>
            <a:endParaRPr lang="zh-CN" altLang="en-US"/>
          </a:p>
        </p:txBody>
      </p:sp>
      <p:sp>
        <p:nvSpPr>
          <p:cNvPr id="5" name="页脚占位符 4">
            <a:extLst>
              <a:ext uri="{FF2B5EF4-FFF2-40B4-BE49-F238E27FC236}">
                <a16:creationId xmlns:a16="http://schemas.microsoft.com/office/drawing/2014/main" id="{328352E9-117E-448F-A327-3275B4A62D6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5283DDF1-350E-443A-B7F0-87497BC8B986}"/>
              </a:ext>
            </a:extLst>
          </p:cNvPr>
          <p:cNvSpPr>
            <a:spLocks noGrp="1"/>
          </p:cNvSpPr>
          <p:nvPr>
            <p:ph type="sldNum" sz="quarter" idx="12"/>
          </p:nvPr>
        </p:nvSpPr>
        <p:spPr/>
        <p:txBody>
          <a:bodyPr/>
          <a:lstStyle/>
          <a:p>
            <a:fld id="{7FF88528-F1FC-45C1-BB0A-2A803A7CA1CE}" type="slidenum">
              <a:rPr lang="zh-CN" altLang="en-US" smtClean="0"/>
              <a:t>‹#›</a:t>
            </a:fld>
            <a:endParaRPr lang="zh-CN" altLang="en-US"/>
          </a:p>
        </p:txBody>
      </p:sp>
    </p:spTree>
    <p:extLst>
      <p:ext uri="{BB962C8B-B14F-4D97-AF65-F5344CB8AC3E}">
        <p14:creationId xmlns:p14="http://schemas.microsoft.com/office/powerpoint/2010/main" val="34630431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6E8479A-4994-464D-8A37-71AC0DE24C98}"/>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093E63EC-8DDE-48B4-B97A-40969B31EDD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7790E72-2BE0-468A-9BD6-3E5CC3741F29}"/>
              </a:ext>
            </a:extLst>
          </p:cNvPr>
          <p:cNvSpPr>
            <a:spLocks noGrp="1"/>
          </p:cNvSpPr>
          <p:nvPr>
            <p:ph type="dt" sz="half" idx="10"/>
          </p:nvPr>
        </p:nvSpPr>
        <p:spPr/>
        <p:txBody>
          <a:bodyPr/>
          <a:lstStyle/>
          <a:p>
            <a:fld id="{45CB87BE-9502-40B7-B819-621D1E5DBF35}" type="datetimeFigureOut">
              <a:rPr lang="zh-CN" altLang="en-US" smtClean="0"/>
              <a:t>2024/3/25</a:t>
            </a:fld>
            <a:endParaRPr lang="zh-CN" altLang="en-US"/>
          </a:p>
        </p:txBody>
      </p:sp>
      <p:sp>
        <p:nvSpPr>
          <p:cNvPr id="5" name="页脚占位符 4">
            <a:extLst>
              <a:ext uri="{FF2B5EF4-FFF2-40B4-BE49-F238E27FC236}">
                <a16:creationId xmlns:a16="http://schemas.microsoft.com/office/drawing/2014/main" id="{84FC3590-AC3F-4015-AA05-E6414EA19E5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AE58FBAC-F2AA-49F8-A28C-8D07AF354350}"/>
              </a:ext>
            </a:extLst>
          </p:cNvPr>
          <p:cNvSpPr>
            <a:spLocks noGrp="1"/>
          </p:cNvSpPr>
          <p:nvPr>
            <p:ph type="sldNum" sz="quarter" idx="12"/>
          </p:nvPr>
        </p:nvSpPr>
        <p:spPr/>
        <p:txBody>
          <a:bodyPr/>
          <a:lstStyle/>
          <a:p>
            <a:fld id="{7FF88528-F1FC-45C1-BB0A-2A803A7CA1CE}" type="slidenum">
              <a:rPr lang="zh-CN" altLang="en-US" smtClean="0"/>
              <a:t>‹#›</a:t>
            </a:fld>
            <a:endParaRPr lang="zh-CN" altLang="en-US"/>
          </a:p>
        </p:txBody>
      </p:sp>
    </p:spTree>
    <p:extLst>
      <p:ext uri="{BB962C8B-B14F-4D97-AF65-F5344CB8AC3E}">
        <p14:creationId xmlns:p14="http://schemas.microsoft.com/office/powerpoint/2010/main" val="26038554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57B68D5-2143-47ED-BF6F-81CB53EBA13F}"/>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1DD1611-2B0F-4697-9C3E-A373A3A7CE4C}"/>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864B6B21-F4AD-490C-A34A-0FD2888BE3B7}"/>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01D48046-FE8E-4CC2-AADF-6B2C5F7D70A6}"/>
              </a:ext>
            </a:extLst>
          </p:cNvPr>
          <p:cNvSpPr>
            <a:spLocks noGrp="1"/>
          </p:cNvSpPr>
          <p:nvPr>
            <p:ph type="dt" sz="half" idx="10"/>
          </p:nvPr>
        </p:nvSpPr>
        <p:spPr/>
        <p:txBody>
          <a:bodyPr/>
          <a:lstStyle/>
          <a:p>
            <a:fld id="{45CB87BE-9502-40B7-B819-621D1E5DBF35}" type="datetimeFigureOut">
              <a:rPr lang="zh-CN" altLang="en-US" smtClean="0"/>
              <a:t>2024/3/25</a:t>
            </a:fld>
            <a:endParaRPr lang="zh-CN" altLang="en-US"/>
          </a:p>
        </p:txBody>
      </p:sp>
      <p:sp>
        <p:nvSpPr>
          <p:cNvPr id="6" name="页脚占位符 5">
            <a:extLst>
              <a:ext uri="{FF2B5EF4-FFF2-40B4-BE49-F238E27FC236}">
                <a16:creationId xmlns:a16="http://schemas.microsoft.com/office/drawing/2014/main" id="{79DBEDBB-4CF4-4EA1-813D-37020EC3562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0E2733EA-867F-4466-AF38-016632994FA0}"/>
              </a:ext>
            </a:extLst>
          </p:cNvPr>
          <p:cNvSpPr>
            <a:spLocks noGrp="1"/>
          </p:cNvSpPr>
          <p:nvPr>
            <p:ph type="sldNum" sz="quarter" idx="12"/>
          </p:nvPr>
        </p:nvSpPr>
        <p:spPr/>
        <p:txBody>
          <a:bodyPr/>
          <a:lstStyle/>
          <a:p>
            <a:fld id="{7FF88528-F1FC-45C1-BB0A-2A803A7CA1CE}" type="slidenum">
              <a:rPr lang="zh-CN" altLang="en-US" smtClean="0"/>
              <a:t>‹#›</a:t>
            </a:fld>
            <a:endParaRPr lang="zh-CN" altLang="en-US"/>
          </a:p>
        </p:txBody>
      </p:sp>
    </p:spTree>
    <p:extLst>
      <p:ext uri="{BB962C8B-B14F-4D97-AF65-F5344CB8AC3E}">
        <p14:creationId xmlns:p14="http://schemas.microsoft.com/office/powerpoint/2010/main" val="40400495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1A0B5CA-D86C-4801-A544-7E44E3BEE806}"/>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0E987F59-6A1C-4005-A7A0-B974F9AE954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7D580A21-79C0-4043-9D36-1222E99E3123}"/>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BBFB9BD8-47AE-4C42-9612-06289A97628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8D8EB227-02D4-41E5-A1DE-74314F3E9257}"/>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81AD1543-E72C-47EC-93CA-B33B74AEB6D6}"/>
              </a:ext>
            </a:extLst>
          </p:cNvPr>
          <p:cNvSpPr>
            <a:spLocks noGrp="1"/>
          </p:cNvSpPr>
          <p:nvPr>
            <p:ph type="dt" sz="half" idx="10"/>
          </p:nvPr>
        </p:nvSpPr>
        <p:spPr/>
        <p:txBody>
          <a:bodyPr/>
          <a:lstStyle/>
          <a:p>
            <a:fld id="{45CB87BE-9502-40B7-B819-621D1E5DBF35}" type="datetimeFigureOut">
              <a:rPr lang="zh-CN" altLang="en-US" smtClean="0"/>
              <a:t>2024/3/25</a:t>
            </a:fld>
            <a:endParaRPr lang="zh-CN" altLang="en-US"/>
          </a:p>
        </p:txBody>
      </p:sp>
      <p:sp>
        <p:nvSpPr>
          <p:cNvPr id="8" name="页脚占位符 7">
            <a:extLst>
              <a:ext uri="{FF2B5EF4-FFF2-40B4-BE49-F238E27FC236}">
                <a16:creationId xmlns:a16="http://schemas.microsoft.com/office/drawing/2014/main" id="{D86D2BD6-4241-4A6E-B5DB-A4B2023B38E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C6C980D3-4AF9-409D-80AA-7D269A2E53EE}"/>
              </a:ext>
            </a:extLst>
          </p:cNvPr>
          <p:cNvSpPr>
            <a:spLocks noGrp="1"/>
          </p:cNvSpPr>
          <p:nvPr>
            <p:ph type="sldNum" sz="quarter" idx="12"/>
          </p:nvPr>
        </p:nvSpPr>
        <p:spPr/>
        <p:txBody>
          <a:bodyPr/>
          <a:lstStyle/>
          <a:p>
            <a:fld id="{7FF88528-F1FC-45C1-BB0A-2A803A7CA1CE}" type="slidenum">
              <a:rPr lang="zh-CN" altLang="en-US" smtClean="0"/>
              <a:t>‹#›</a:t>
            </a:fld>
            <a:endParaRPr lang="zh-CN" altLang="en-US"/>
          </a:p>
        </p:txBody>
      </p:sp>
    </p:spTree>
    <p:extLst>
      <p:ext uri="{BB962C8B-B14F-4D97-AF65-F5344CB8AC3E}">
        <p14:creationId xmlns:p14="http://schemas.microsoft.com/office/powerpoint/2010/main" val="1604419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80A56D8-D967-43AD-B486-87E5322D7C9F}"/>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D5ED74AF-A676-41B3-939B-36690B00231B}"/>
              </a:ext>
            </a:extLst>
          </p:cNvPr>
          <p:cNvSpPr>
            <a:spLocks noGrp="1"/>
          </p:cNvSpPr>
          <p:nvPr>
            <p:ph type="dt" sz="half" idx="10"/>
          </p:nvPr>
        </p:nvSpPr>
        <p:spPr/>
        <p:txBody>
          <a:bodyPr/>
          <a:lstStyle/>
          <a:p>
            <a:fld id="{45CB87BE-9502-40B7-B819-621D1E5DBF35}" type="datetimeFigureOut">
              <a:rPr lang="zh-CN" altLang="en-US" smtClean="0"/>
              <a:t>2024/3/25</a:t>
            </a:fld>
            <a:endParaRPr lang="zh-CN" altLang="en-US"/>
          </a:p>
        </p:txBody>
      </p:sp>
      <p:sp>
        <p:nvSpPr>
          <p:cNvPr id="4" name="页脚占位符 3">
            <a:extLst>
              <a:ext uri="{FF2B5EF4-FFF2-40B4-BE49-F238E27FC236}">
                <a16:creationId xmlns:a16="http://schemas.microsoft.com/office/drawing/2014/main" id="{661F3470-1E7F-4829-9B6B-7A493FB7FC38}"/>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AE638457-38D8-4EA8-B978-202EF8BF6096}"/>
              </a:ext>
            </a:extLst>
          </p:cNvPr>
          <p:cNvSpPr>
            <a:spLocks noGrp="1"/>
          </p:cNvSpPr>
          <p:nvPr>
            <p:ph type="sldNum" sz="quarter" idx="12"/>
          </p:nvPr>
        </p:nvSpPr>
        <p:spPr/>
        <p:txBody>
          <a:bodyPr/>
          <a:lstStyle/>
          <a:p>
            <a:fld id="{7FF88528-F1FC-45C1-BB0A-2A803A7CA1CE}" type="slidenum">
              <a:rPr lang="zh-CN" altLang="en-US" smtClean="0"/>
              <a:t>‹#›</a:t>
            </a:fld>
            <a:endParaRPr lang="zh-CN" altLang="en-US"/>
          </a:p>
        </p:txBody>
      </p:sp>
    </p:spTree>
    <p:extLst>
      <p:ext uri="{BB962C8B-B14F-4D97-AF65-F5344CB8AC3E}">
        <p14:creationId xmlns:p14="http://schemas.microsoft.com/office/powerpoint/2010/main" val="204020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CE2B203-B41E-4E06-A503-6FB7049A06B4}"/>
              </a:ext>
            </a:extLst>
          </p:cNvPr>
          <p:cNvSpPr>
            <a:spLocks noGrp="1"/>
          </p:cNvSpPr>
          <p:nvPr>
            <p:ph type="dt" sz="half" idx="10"/>
          </p:nvPr>
        </p:nvSpPr>
        <p:spPr/>
        <p:txBody>
          <a:bodyPr/>
          <a:lstStyle/>
          <a:p>
            <a:fld id="{45CB87BE-9502-40B7-B819-621D1E5DBF35}" type="datetimeFigureOut">
              <a:rPr lang="zh-CN" altLang="en-US" smtClean="0"/>
              <a:t>2024/3/25</a:t>
            </a:fld>
            <a:endParaRPr lang="zh-CN" altLang="en-US"/>
          </a:p>
        </p:txBody>
      </p:sp>
      <p:sp>
        <p:nvSpPr>
          <p:cNvPr id="3" name="页脚占位符 2">
            <a:extLst>
              <a:ext uri="{FF2B5EF4-FFF2-40B4-BE49-F238E27FC236}">
                <a16:creationId xmlns:a16="http://schemas.microsoft.com/office/drawing/2014/main" id="{8BA9169D-4830-474C-B803-8BB7E22ACEF4}"/>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4F25B620-479C-45C0-829F-C7B23D1721D7}"/>
              </a:ext>
            </a:extLst>
          </p:cNvPr>
          <p:cNvSpPr>
            <a:spLocks noGrp="1"/>
          </p:cNvSpPr>
          <p:nvPr>
            <p:ph type="sldNum" sz="quarter" idx="12"/>
          </p:nvPr>
        </p:nvSpPr>
        <p:spPr/>
        <p:txBody>
          <a:bodyPr/>
          <a:lstStyle/>
          <a:p>
            <a:fld id="{7FF88528-F1FC-45C1-BB0A-2A803A7CA1CE}" type="slidenum">
              <a:rPr lang="zh-CN" altLang="en-US" smtClean="0"/>
              <a:t>‹#›</a:t>
            </a:fld>
            <a:endParaRPr lang="zh-CN" altLang="en-US"/>
          </a:p>
        </p:txBody>
      </p:sp>
    </p:spTree>
    <p:extLst>
      <p:ext uri="{BB962C8B-B14F-4D97-AF65-F5344CB8AC3E}">
        <p14:creationId xmlns:p14="http://schemas.microsoft.com/office/powerpoint/2010/main" val="7835875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F2C1D44-EFB0-4AB5-A749-25605EA39609}"/>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F231FCBF-20AD-4D8E-A64A-084C25725B5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0B04D8C7-4AAD-4421-A94E-D5C04A020BB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9C6E0E2D-039F-4BC2-85CD-A70304DC1E84}"/>
              </a:ext>
            </a:extLst>
          </p:cNvPr>
          <p:cNvSpPr>
            <a:spLocks noGrp="1"/>
          </p:cNvSpPr>
          <p:nvPr>
            <p:ph type="dt" sz="half" idx="10"/>
          </p:nvPr>
        </p:nvSpPr>
        <p:spPr/>
        <p:txBody>
          <a:bodyPr/>
          <a:lstStyle/>
          <a:p>
            <a:fld id="{45CB87BE-9502-40B7-B819-621D1E5DBF35}" type="datetimeFigureOut">
              <a:rPr lang="zh-CN" altLang="en-US" smtClean="0"/>
              <a:t>2024/3/25</a:t>
            </a:fld>
            <a:endParaRPr lang="zh-CN" altLang="en-US"/>
          </a:p>
        </p:txBody>
      </p:sp>
      <p:sp>
        <p:nvSpPr>
          <p:cNvPr id="6" name="页脚占位符 5">
            <a:extLst>
              <a:ext uri="{FF2B5EF4-FFF2-40B4-BE49-F238E27FC236}">
                <a16:creationId xmlns:a16="http://schemas.microsoft.com/office/drawing/2014/main" id="{C31004B1-722A-489A-9B56-E4B946655CD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093A7AC7-1C51-45D3-8AC1-954910E3FB4E}"/>
              </a:ext>
            </a:extLst>
          </p:cNvPr>
          <p:cNvSpPr>
            <a:spLocks noGrp="1"/>
          </p:cNvSpPr>
          <p:nvPr>
            <p:ph type="sldNum" sz="quarter" idx="12"/>
          </p:nvPr>
        </p:nvSpPr>
        <p:spPr/>
        <p:txBody>
          <a:bodyPr/>
          <a:lstStyle/>
          <a:p>
            <a:fld id="{7FF88528-F1FC-45C1-BB0A-2A803A7CA1CE}" type="slidenum">
              <a:rPr lang="zh-CN" altLang="en-US" smtClean="0"/>
              <a:t>‹#›</a:t>
            </a:fld>
            <a:endParaRPr lang="zh-CN" altLang="en-US"/>
          </a:p>
        </p:txBody>
      </p:sp>
    </p:spTree>
    <p:extLst>
      <p:ext uri="{BB962C8B-B14F-4D97-AF65-F5344CB8AC3E}">
        <p14:creationId xmlns:p14="http://schemas.microsoft.com/office/powerpoint/2010/main" val="17221058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8D3C209-5F74-45AD-AEF5-0D8461B2FC8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698C9063-D614-4A90-9D5F-26F35C9BB9E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47C61FF2-3A10-40E9-AB83-42BDF478F4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E27DA69A-04F6-470E-A8C4-27282AA9B0FE}"/>
              </a:ext>
            </a:extLst>
          </p:cNvPr>
          <p:cNvSpPr>
            <a:spLocks noGrp="1"/>
          </p:cNvSpPr>
          <p:nvPr>
            <p:ph type="dt" sz="half" idx="10"/>
          </p:nvPr>
        </p:nvSpPr>
        <p:spPr/>
        <p:txBody>
          <a:bodyPr/>
          <a:lstStyle/>
          <a:p>
            <a:fld id="{45CB87BE-9502-40B7-B819-621D1E5DBF35}" type="datetimeFigureOut">
              <a:rPr lang="zh-CN" altLang="en-US" smtClean="0"/>
              <a:t>2024/3/25</a:t>
            </a:fld>
            <a:endParaRPr lang="zh-CN" altLang="en-US"/>
          </a:p>
        </p:txBody>
      </p:sp>
      <p:sp>
        <p:nvSpPr>
          <p:cNvPr id="6" name="页脚占位符 5">
            <a:extLst>
              <a:ext uri="{FF2B5EF4-FFF2-40B4-BE49-F238E27FC236}">
                <a16:creationId xmlns:a16="http://schemas.microsoft.com/office/drawing/2014/main" id="{EF1BF98B-44AF-42A6-834D-5A9348B0985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22BA6A9-EC7C-4275-8270-8F76ACCBFDC1}"/>
              </a:ext>
            </a:extLst>
          </p:cNvPr>
          <p:cNvSpPr>
            <a:spLocks noGrp="1"/>
          </p:cNvSpPr>
          <p:nvPr>
            <p:ph type="sldNum" sz="quarter" idx="12"/>
          </p:nvPr>
        </p:nvSpPr>
        <p:spPr/>
        <p:txBody>
          <a:bodyPr/>
          <a:lstStyle/>
          <a:p>
            <a:fld id="{7FF88528-F1FC-45C1-BB0A-2A803A7CA1CE}" type="slidenum">
              <a:rPr lang="zh-CN" altLang="en-US" smtClean="0"/>
              <a:t>‹#›</a:t>
            </a:fld>
            <a:endParaRPr lang="zh-CN" altLang="en-US"/>
          </a:p>
        </p:txBody>
      </p:sp>
    </p:spTree>
    <p:extLst>
      <p:ext uri="{BB962C8B-B14F-4D97-AF65-F5344CB8AC3E}">
        <p14:creationId xmlns:p14="http://schemas.microsoft.com/office/powerpoint/2010/main" val="27057745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78101CA8-C58B-4DDE-A7D3-FD244F2D098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CCE465C1-7C56-4487-BB3D-E67F7B7E763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1E94DD1-FDD0-42E0-8242-9837763B54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5CB87BE-9502-40B7-B819-621D1E5DBF35}" type="datetimeFigureOut">
              <a:rPr lang="zh-CN" altLang="en-US" smtClean="0"/>
              <a:t>2024/3/25</a:t>
            </a:fld>
            <a:endParaRPr lang="zh-CN" altLang="en-US"/>
          </a:p>
        </p:txBody>
      </p:sp>
      <p:sp>
        <p:nvSpPr>
          <p:cNvPr id="5" name="页脚占位符 4">
            <a:extLst>
              <a:ext uri="{FF2B5EF4-FFF2-40B4-BE49-F238E27FC236}">
                <a16:creationId xmlns:a16="http://schemas.microsoft.com/office/drawing/2014/main" id="{D2046B6A-FE5A-455D-97BC-6C8BE309570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16A249C6-1D94-4EB2-81D6-C46D8523483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F88528-F1FC-45C1-BB0A-2A803A7CA1CE}" type="slidenum">
              <a:rPr lang="zh-CN" altLang="en-US" smtClean="0"/>
              <a:t>‹#›</a:t>
            </a:fld>
            <a:endParaRPr lang="zh-CN" altLang="en-US"/>
          </a:p>
        </p:txBody>
      </p:sp>
    </p:spTree>
    <p:extLst>
      <p:ext uri="{BB962C8B-B14F-4D97-AF65-F5344CB8AC3E}">
        <p14:creationId xmlns:p14="http://schemas.microsoft.com/office/powerpoint/2010/main" val="41829837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xml"/><Relationship Id="rId1" Type="http://schemas.openxmlformats.org/officeDocument/2006/relationships/tags" Target="../tags/tag4.xml"/><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hyperlink" Target="http://www.patentnavi.org.cn/" TargetMode="External"/><Relationship Id="rId2" Type="http://schemas.openxmlformats.org/officeDocument/2006/relationships/slideLayout" Target="../slideLayouts/slideLayout1.xml"/><Relationship Id="rId1" Type="http://schemas.openxmlformats.org/officeDocument/2006/relationships/tags" Target="../tags/tag5.xml"/><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hyperlink" Target="http://www.patentnavi.org.cn/" TargetMode="External"/><Relationship Id="rId2" Type="http://schemas.openxmlformats.org/officeDocument/2006/relationships/slideLayout" Target="../slideLayouts/slideLayout1.xml"/><Relationship Id="rId1" Type="http://schemas.openxmlformats.org/officeDocument/2006/relationships/tags" Target="../tags/tag6.xml"/><Relationship Id="rId5" Type="http://schemas.openxmlformats.org/officeDocument/2006/relationships/image" Target="../media/image8.pn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xml"/><Relationship Id="rId1" Type="http://schemas.openxmlformats.org/officeDocument/2006/relationships/tags" Target="../tags/tag7.xml"/><Relationship Id="rId5" Type="http://schemas.openxmlformats.org/officeDocument/2006/relationships/image" Target="../media/image10.png"/><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xml"/><Relationship Id="rId1" Type="http://schemas.openxmlformats.org/officeDocument/2006/relationships/tags" Target="../tags/tag8.xml"/><Relationship Id="rId5" Type="http://schemas.openxmlformats.org/officeDocument/2006/relationships/image" Target="../media/image12.png"/><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xml"/><Relationship Id="rId1" Type="http://schemas.openxmlformats.org/officeDocument/2006/relationships/tags" Target="../tags/tag9.xml"/><Relationship Id="rId5" Type="http://schemas.openxmlformats.org/officeDocument/2006/relationships/image" Target="../media/image14.png"/><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1.xml"/><Relationship Id="rId1" Type="http://schemas.openxmlformats.org/officeDocument/2006/relationships/tags" Target="../tags/tag10.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1.xml"/><Relationship Id="rId1" Type="http://schemas.openxmlformats.org/officeDocument/2006/relationships/tags" Target="../tags/tag11.xml"/><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1.xml"/><Relationship Id="rId1" Type="http://schemas.openxmlformats.org/officeDocument/2006/relationships/tags" Target="../tags/tag1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1.xml"/><Relationship Id="rId1" Type="http://schemas.openxmlformats.org/officeDocument/2006/relationships/tags" Target="../tags/tag13.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14.xml"/><Relationship Id="rId5" Type="http://schemas.openxmlformats.org/officeDocument/2006/relationships/image" Target="../media/image20.png"/><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xml"/><Relationship Id="rId1" Type="http://schemas.openxmlformats.org/officeDocument/2006/relationships/tags" Target="../tags/tag15.xml"/><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xml"/><Relationship Id="rId1" Type="http://schemas.openxmlformats.org/officeDocument/2006/relationships/tags" Target="../tags/tag16.xml"/><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17.xml"/><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xml"/><Relationship Id="rId1" Type="http://schemas.openxmlformats.org/officeDocument/2006/relationships/tags" Target="../tags/tag18.xml"/><Relationship Id="rId4" Type="http://schemas.openxmlformats.org/officeDocument/2006/relationships/image" Target="../media/image24.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6.xml"/><Relationship Id="rId7" Type="http://schemas.openxmlformats.org/officeDocument/2006/relationships/image" Target="../media/image28.png"/><Relationship Id="rId2" Type="http://schemas.openxmlformats.org/officeDocument/2006/relationships/slideLayout" Target="../slideLayouts/slideLayout1.xml"/><Relationship Id="rId1" Type="http://schemas.openxmlformats.org/officeDocument/2006/relationships/tags" Target="../tags/tag19.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xml"/><Relationship Id="rId1" Type="http://schemas.openxmlformats.org/officeDocument/2006/relationships/tags" Target="../tags/tag20.xml"/><Relationship Id="rId5" Type="http://schemas.openxmlformats.org/officeDocument/2006/relationships/image" Target="../media/image30.png"/><Relationship Id="rId4" Type="http://schemas.openxmlformats.org/officeDocument/2006/relationships/image" Target="../media/image29.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xml"/><Relationship Id="rId1" Type="http://schemas.openxmlformats.org/officeDocument/2006/relationships/tags" Target="../tags/tag21.xml"/><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xml"/><Relationship Id="rId1" Type="http://schemas.openxmlformats.org/officeDocument/2006/relationships/tags" Target="../tags/tag22.xml"/><Relationship Id="rId4" Type="http://schemas.openxmlformats.org/officeDocument/2006/relationships/image" Target="../media/image32.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xml"/><Relationship Id="rId1" Type="http://schemas.openxmlformats.org/officeDocument/2006/relationships/tags" Target="../tags/tag23.xml"/><Relationship Id="rId4" Type="http://schemas.openxmlformats.org/officeDocument/2006/relationships/image" Target="../media/image33.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xml"/><Relationship Id="rId1" Type="http://schemas.openxmlformats.org/officeDocument/2006/relationships/tags" Target="../tags/tag24.xml"/><Relationship Id="rId4" Type="http://schemas.openxmlformats.org/officeDocument/2006/relationships/image" Target="../media/image34.png"/></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Layout" Target="../slideLayouts/slideLayout2.xml"/><Relationship Id="rId1" Type="http://schemas.openxmlformats.org/officeDocument/2006/relationships/tags" Target="../tags/tag25.xml"/><Relationship Id="rId4" Type="http://schemas.openxmlformats.org/officeDocument/2006/relationships/image" Target="../media/image36.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xml"/><Relationship Id="rId1" Type="http://schemas.openxmlformats.org/officeDocument/2006/relationships/tags" Target="../tags/tag26.xml"/><Relationship Id="rId4" Type="http://schemas.openxmlformats.org/officeDocument/2006/relationships/image" Target="../media/image37.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xml"/><Relationship Id="rId1" Type="http://schemas.openxmlformats.org/officeDocument/2006/relationships/tags" Target="../tags/tag27.xml"/><Relationship Id="rId4" Type="http://schemas.openxmlformats.org/officeDocument/2006/relationships/image" Target="../media/image38.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xml"/><Relationship Id="rId1" Type="http://schemas.openxmlformats.org/officeDocument/2006/relationships/tags" Target="../tags/tag28.xml"/><Relationship Id="rId4" Type="http://schemas.openxmlformats.org/officeDocument/2006/relationships/image" Target="../media/image39.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xml"/><Relationship Id="rId1" Type="http://schemas.openxmlformats.org/officeDocument/2006/relationships/tags" Target="../tags/tag29.xml"/><Relationship Id="rId4" Type="http://schemas.openxmlformats.org/officeDocument/2006/relationships/image" Target="../media/image40.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xml"/><Relationship Id="rId1" Type="http://schemas.openxmlformats.org/officeDocument/2006/relationships/tags" Target="../tags/tag30.xml"/><Relationship Id="rId4" Type="http://schemas.openxmlformats.org/officeDocument/2006/relationships/image" Target="../media/image4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ags" Target="../tags/tag1.xml"/></Relationships>
</file>

<file path=ppt/slides/_rels/slide4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slideLayout" Target="../slideLayouts/slideLayout2.xml"/><Relationship Id="rId1" Type="http://schemas.openxmlformats.org/officeDocument/2006/relationships/tags" Target="../tags/tag31.xml"/></Relationships>
</file>

<file path=ppt/slides/_rels/slide4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slideLayout" Target="../slideLayouts/slideLayout2.xml"/><Relationship Id="rId1" Type="http://schemas.openxmlformats.org/officeDocument/2006/relationships/tags" Target="../tags/tag32.xml"/><Relationship Id="rId4" Type="http://schemas.openxmlformats.org/officeDocument/2006/relationships/image" Target="../media/image44.png"/></Relationships>
</file>

<file path=ppt/slides/_rels/slide4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slideLayout" Target="../slideLayouts/slideLayout2.xml"/><Relationship Id="rId1" Type="http://schemas.openxmlformats.org/officeDocument/2006/relationships/tags" Target="../tags/tag33.xml"/></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4.xml"/></Relationships>
</file>

<file path=ppt/slides/_rels/slide4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5.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36.xml"/></Relationships>
</file>

<file path=ppt/slides/_rels/slide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3.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2112C"/>
            </a:gs>
            <a:gs pos="100000">
              <a:srgbClr val="072260"/>
            </a:gs>
          </a:gsLst>
          <a:lin ang="18900000" scaled="1"/>
          <a:tileRect/>
        </a:gradFill>
        <a:effectLst/>
      </p:bgPr>
    </p:bg>
    <p:spTree>
      <p:nvGrpSpPr>
        <p:cNvPr id="1" name=""/>
        <p:cNvGrpSpPr/>
        <p:nvPr/>
      </p:nvGrpSpPr>
      <p:grpSpPr>
        <a:xfrm>
          <a:off x="0" y="0"/>
          <a:ext cx="0" cy="0"/>
          <a:chOff x="0" y="0"/>
          <a:chExt cx="0" cy="0"/>
        </a:xfrm>
      </p:grpSpPr>
      <p:pic>
        <p:nvPicPr>
          <p:cNvPr id="27" name="图片 26">
            <a:extLst>
              <a:ext uri="{FF2B5EF4-FFF2-40B4-BE49-F238E27FC236}">
                <a16:creationId xmlns:a16="http://schemas.microsoft.com/office/drawing/2014/main" id="{F497ADC9-003B-40E8-92BB-DAF372823E84}"/>
              </a:ext>
            </a:extLst>
          </p:cNvPr>
          <p:cNvPicPr>
            <a:picLocks noChangeAspect="1"/>
          </p:cNvPicPr>
          <p:nvPr/>
        </p:nvPicPr>
        <p:blipFill rotWithShape="1">
          <a:blip r:embed="rId3">
            <a:extLst>
              <a:ext uri="{28A0092B-C50C-407E-A947-70E740481C1C}">
                <a14:useLocalDpi xmlns:a14="http://schemas.microsoft.com/office/drawing/2010/main" val="0"/>
              </a:ext>
            </a:extLst>
          </a:blip>
          <a:srcRect l="37038" t="53584" r="30823" b="23635"/>
          <a:stretch/>
        </p:blipFill>
        <p:spPr>
          <a:xfrm>
            <a:off x="0" y="7026"/>
            <a:ext cx="12192000" cy="6858000"/>
          </a:xfrm>
          <a:prstGeom prst="rect">
            <a:avLst/>
          </a:prstGeom>
        </p:spPr>
      </p:pic>
      <p:sp>
        <p:nvSpPr>
          <p:cNvPr id="57" name="矩形 56">
            <a:extLst>
              <a:ext uri="{FF2B5EF4-FFF2-40B4-BE49-F238E27FC236}">
                <a16:creationId xmlns:a16="http://schemas.microsoft.com/office/drawing/2014/main" id="{AAD5FB78-41A4-48F3-A79E-836EB2826CDE}"/>
              </a:ext>
            </a:extLst>
          </p:cNvPr>
          <p:cNvSpPr/>
          <p:nvPr/>
        </p:nvSpPr>
        <p:spPr>
          <a:xfrm>
            <a:off x="-21657" y="-7026"/>
            <a:ext cx="12213657" cy="6858000"/>
          </a:xfrm>
          <a:prstGeom prst="rect">
            <a:avLst/>
          </a:prstGeom>
          <a:gradFill flip="none" rotWithShape="1">
            <a:gsLst>
              <a:gs pos="52000">
                <a:srgbClr val="3F1B56">
                  <a:alpha val="69000"/>
                </a:srgbClr>
              </a:gs>
              <a:gs pos="0">
                <a:srgbClr val="490C4C">
                  <a:alpha val="82000"/>
                </a:srgbClr>
              </a:gs>
              <a:gs pos="100000">
                <a:srgbClr val="126485">
                  <a:alpha val="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5" name="图片 4">
            <a:extLst>
              <a:ext uri="{FF2B5EF4-FFF2-40B4-BE49-F238E27FC236}">
                <a16:creationId xmlns:a16="http://schemas.microsoft.com/office/drawing/2014/main" id="{7DAD6679-7114-4A5F-A933-33B034B5F76D}"/>
              </a:ext>
            </a:extLst>
          </p:cNvPr>
          <p:cNvPicPr>
            <a:picLocks noChangeAspect="1"/>
          </p:cNvPicPr>
          <p:nvPr/>
        </p:nvPicPr>
        <p:blipFill rotWithShape="1">
          <a:blip r:embed="rId4">
            <a:extLst>
              <a:ext uri="{28A0092B-C50C-407E-A947-70E740481C1C}">
                <a14:useLocalDpi xmlns:a14="http://schemas.microsoft.com/office/drawing/2010/main" val="0"/>
              </a:ext>
            </a:extLst>
          </a:blip>
          <a:srcRect l="15153" t="34440" r="31813" b="15999"/>
          <a:stretch/>
        </p:blipFill>
        <p:spPr>
          <a:xfrm flipV="1">
            <a:off x="-21657" y="1924234"/>
            <a:ext cx="12207154" cy="3938722"/>
          </a:xfrm>
          <a:prstGeom prst="rect">
            <a:avLst/>
          </a:prstGeom>
        </p:spPr>
      </p:pic>
      <p:sp>
        <p:nvSpPr>
          <p:cNvPr id="36" name="文本框 35">
            <a:extLst>
              <a:ext uri="{FF2B5EF4-FFF2-40B4-BE49-F238E27FC236}">
                <a16:creationId xmlns:a16="http://schemas.microsoft.com/office/drawing/2014/main" id="{F4D1A96D-3CA6-4010-AD8F-8386DAC1F92C}"/>
              </a:ext>
            </a:extLst>
          </p:cNvPr>
          <p:cNvSpPr txBox="1"/>
          <p:nvPr/>
        </p:nvSpPr>
        <p:spPr>
          <a:xfrm>
            <a:off x="2464059" y="2138910"/>
            <a:ext cx="7569196" cy="830997"/>
          </a:xfrm>
          <a:prstGeom prst="rect">
            <a:avLst/>
          </a:prstGeom>
          <a:noFill/>
        </p:spPr>
        <p:txBody>
          <a:bodyPr wrap="square" rtlCol="0">
            <a:spAutoFit/>
          </a:bodyPr>
          <a:lstStyle/>
          <a:p>
            <a:r>
              <a:rPr lang="zh-CN" altLang="en-US" sz="4800" dirty="0">
                <a:solidFill>
                  <a:schemeClr val="bg1"/>
                </a:solidFill>
                <a:latin typeface="字魂105号-简雅黑" panose="00000500000000000000" pitchFamily="2" charset="-122"/>
                <a:ea typeface="字魂105号-简雅黑" panose="00000500000000000000" pitchFamily="2" charset="-122"/>
                <a:cs typeface="字魂105号-简雅黑" panose="00000500000000000000" pitchFamily="2" charset="-122"/>
              </a:rPr>
              <a:t>存量专利盘活系统操作培训</a:t>
            </a:r>
          </a:p>
        </p:txBody>
      </p:sp>
      <p:sp>
        <p:nvSpPr>
          <p:cNvPr id="43" name="文本框 42">
            <a:extLst>
              <a:ext uri="{FF2B5EF4-FFF2-40B4-BE49-F238E27FC236}">
                <a16:creationId xmlns:a16="http://schemas.microsoft.com/office/drawing/2014/main" id="{124B15CB-6638-4735-917B-679A089A1ED1}"/>
              </a:ext>
            </a:extLst>
          </p:cNvPr>
          <p:cNvSpPr txBox="1"/>
          <p:nvPr/>
        </p:nvSpPr>
        <p:spPr>
          <a:xfrm>
            <a:off x="5189878" y="5205029"/>
            <a:ext cx="2117559" cy="961289"/>
          </a:xfrm>
          <a:prstGeom prst="rect">
            <a:avLst/>
          </a:prstGeom>
          <a:noFill/>
        </p:spPr>
        <p:txBody>
          <a:bodyPr wrap="square" rtlCol="0">
            <a:spAutoFit/>
          </a:bodyPr>
          <a:lstStyle/>
          <a:p>
            <a:pPr algn="ctr">
              <a:lnSpc>
                <a:spcPct val="150000"/>
              </a:lnSpc>
            </a:pPr>
            <a:r>
              <a:rPr lang="zh-CN" altLang="en-US" sz="2000" dirty="0">
                <a:solidFill>
                  <a:schemeClr val="bg1"/>
                </a:solidFill>
                <a:latin typeface="字魂105号-简雅黑" panose="00000500000000000000" pitchFamily="2" charset="-122"/>
                <a:ea typeface="字魂105号-简雅黑" panose="00000500000000000000" pitchFamily="2" charset="-122"/>
                <a:cs typeface="字魂105号-简雅黑" panose="00000500000000000000" pitchFamily="2" charset="-122"/>
              </a:rPr>
              <a:t>科技处</a:t>
            </a:r>
            <a:endParaRPr lang="en-US" altLang="zh-CN" sz="2000" dirty="0">
              <a:solidFill>
                <a:schemeClr val="bg1"/>
              </a:solidFill>
              <a:latin typeface="字魂105号-简雅黑" panose="00000500000000000000" pitchFamily="2" charset="-122"/>
              <a:ea typeface="字魂105号-简雅黑" panose="00000500000000000000" pitchFamily="2" charset="-122"/>
              <a:cs typeface="字魂105号-简雅黑" panose="00000500000000000000" pitchFamily="2" charset="-122"/>
            </a:endParaRPr>
          </a:p>
          <a:p>
            <a:pPr algn="ctr">
              <a:lnSpc>
                <a:spcPct val="150000"/>
              </a:lnSpc>
            </a:pPr>
            <a:r>
              <a:rPr lang="en-US" altLang="zh-CN" sz="2000" dirty="0">
                <a:solidFill>
                  <a:schemeClr val="bg1"/>
                </a:solidFill>
                <a:latin typeface="字魂105号-简雅黑" panose="00000500000000000000" pitchFamily="2" charset="-122"/>
                <a:ea typeface="字魂105号-简雅黑" panose="00000500000000000000" pitchFamily="2" charset="-122"/>
                <a:cs typeface="字魂105号-简雅黑" panose="00000500000000000000" pitchFamily="2" charset="-122"/>
              </a:rPr>
              <a:t>2024</a:t>
            </a:r>
            <a:r>
              <a:rPr lang="zh-CN" altLang="en-US" sz="2000" dirty="0">
                <a:solidFill>
                  <a:schemeClr val="bg1"/>
                </a:solidFill>
                <a:latin typeface="字魂105号-简雅黑" panose="00000500000000000000" pitchFamily="2" charset="-122"/>
                <a:ea typeface="字魂105号-简雅黑" panose="00000500000000000000" pitchFamily="2" charset="-122"/>
                <a:cs typeface="字魂105号-简雅黑" panose="00000500000000000000" pitchFamily="2" charset="-122"/>
              </a:rPr>
              <a:t>年</a:t>
            </a:r>
            <a:r>
              <a:rPr lang="en-US" altLang="zh-CN" sz="2000" dirty="0">
                <a:solidFill>
                  <a:schemeClr val="bg1"/>
                </a:solidFill>
                <a:latin typeface="字魂105号-简雅黑" panose="00000500000000000000" pitchFamily="2" charset="-122"/>
                <a:ea typeface="字魂105号-简雅黑" panose="00000500000000000000" pitchFamily="2" charset="-122"/>
                <a:cs typeface="字魂105号-简雅黑" panose="00000500000000000000" pitchFamily="2" charset="-122"/>
              </a:rPr>
              <a:t>3</a:t>
            </a:r>
            <a:r>
              <a:rPr lang="zh-CN" altLang="en-US" sz="2000" dirty="0">
                <a:solidFill>
                  <a:schemeClr val="bg1"/>
                </a:solidFill>
                <a:latin typeface="字魂105号-简雅黑" panose="00000500000000000000" pitchFamily="2" charset="-122"/>
                <a:ea typeface="字魂105号-简雅黑" panose="00000500000000000000" pitchFamily="2" charset="-122"/>
                <a:cs typeface="字魂105号-简雅黑" panose="00000500000000000000" pitchFamily="2" charset="-122"/>
              </a:rPr>
              <a:t>月</a:t>
            </a:r>
          </a:p>
        </p:txBody>
      </p:sp>
    </p:spTree>
    <p:extLst>
      <p:ext uri="{BB962C8B-B14F-4D97-AF65-F5344CB8AC3E}">
        <p14:creationId xmlns:p14="http://schemas.microsoft.com/office/powerpoint/2010/main" val="7288533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8101B8A2-5A7B-1965-AFDC-6AA176C4EA81}"/>
              </a:ext>
            </a:extLst>
          </p:cNvPr>
          <p:cNvSpPr/>
          <p:nvPr/>
        </p:nvSpPr>
        <p:spPr>
          <a:xfrm>
            <a:off x="0" y="0"/>
            <a:ext cx="1029457" cy="6858000"/>
          </a:xfrm>
          <a:prstGeom prst="rect">
            <a:avLst/>
          </a:prstGeom>
          <a:solidFill>
            <a:srgbClr val="042868"/>
          </a:solidFill>
          <a:ln>
            <a:solidFill>
              <a:srgbClr val="05368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 name="文本框 4">
            <a:extLst>
              <a:ext uri="{FF2B5EF4-FFF2-40B4-BE49-F238E27FC236}">
                <a16:creationId xmlns:a16="http://schemas.microsoft.com/office/drawing/2014/main" id="{F0E0CEB5-9A51-2508-30C5-7178D4C94B96}"/>
              </a:ext>
            </a:extLst>
          </p:cNvPr>
          <p:cNvSpPr txBox="1"/>
          <p:nvPr/>
        </p:nvSpPr>
        <p:spPr>
          <a:xfrm>
            <a:off x="3539565" y="2439740"/>
            <a:ext cx="6452160" cy="769441"/>
          </a:xfrm>
          <a:prstGeom prst="rect">
            <a:avLst/>
          </a:prstGeom>
          <a:noFill/>
        </p:spPr>
        <p:txBody>
          <a:bodyPr wrap="square" rtlCol="0">
            <a:spAutoFit/>
          </a:bodyPr>
          <a:lstStyle/>
          <a:p>
            <a:pPr marL="571500" indent="-571500">
              <a:buFont typeface="Wingdings" panose="05000000000000000000" pitchFamily="2" charset="2"/>
              <a:buChar char="l"/>
            </a:pPr>
            <a:r>
              <a:rPr lang="zh-CN" altLang="en-US" sz="4400" dirty="0">
                <a:solidFill>
                  <a:srgbClr val="441D61"/>
                </a:solidFill>
                <a:latin typeface="字魂105号-简雅黑" panose="00000500000000000000" pitchFamily="2" charset="-122"/>
                <a:ea typeface="字魂105号-简雅黑" panose="00000500000000000000" pitchFamily="2" charset="-122"/>
                <a:cs typeface="字魂105号-简雅黑" panose="00000500000000000000" pitchFamily="2" charset="-122"/>
              </a:rPr>
              <a:t>学院管理员操作要点</a:t>
            </a:r>
          </a:p>
        </p:txBody>
      </p:sp>
    </p:spTree>
    <p:extLst>
      <p:ext uri="{BB962C8B-B14F-4D97-AF65-F5344CB8AC3E}">
        <p14:creationId xmlns:p14="http://schemas.microsoft.com/office/powerpoint/2010/main" val="14018214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 name="组合 46">
            <a:extLst>
              <a:ext uri="{FF2B5EF4-FFF2-40B4-BE49-F238E27FC236}">
                <a16:creationId xmlns:a16="http://schemas.microsoft.com/office/drawing/2014/main" id="{3361CB2F-97BE-42C5-9C65-B8FEBFE71E99}"/>
              </a:ext>
            </a:extLst>
          </p:cNvPr>
          <p:cNvGrpSpPr/>
          <p:nvPr/>
        </p:nvGrpSpPr>
        <p:grpSpPr>
          <a:xfrm flipH="1">
            <a:off x="531627" y="1338107"/>
            <a:ext cx="1522519" cy="155713"/>
            <a:chOff x="871869" y="5224005"/>
            <a:chExt cx="3723459" cy="380811"/>
          </a:xfrm>
        </p:grpSpPr>
        <p:sp>
          <p:nvSpPr>
            <p:cNvPr id="62" name="矩形 61">
              <a:extLst>
                <a:ext uri="{FF2B5EF4-FFF2-40B4-BE49-F238E27FC236}">
                  <a16:creationId xmlns:a16="http://schemas.microsoft.com/office/drawing/2014/main" id="{2CAF1C9A-26D5-4B86-90D3-50AC0B99B5E0}"/>
                </a:ext>
              </a:extLst>
            </p:cNvPr>
            <p:cNvSpPr/>
            <p:nvPr/>
          </p:nvSpPr>
          <p:spPr>
            <a:xfrm flipV="1">
              <a:off x="871869" y="5224006"/>
              <a:ext cx="380810" cy="380810"/>
            </a:xfrm>
            <a:prstGeom prst="rect">
              <a:avLst/>
            </a:prstGeom>
            <a:solidFill>
              <a:srgbClr val="441D61">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字魂105号-简雅黑" panose="00000500000000000000" pitchFamily="2" charset="-122"/>
                <a:ea typeface="字魂105号-简雅黑" panose="00000500000000000000" pitchFamily="2" charset="-122"/>
                <a:cs typeface="字魂105号-简雅黑" panose="00000500000000000000" pitchFamily="2" charset="-122"/>
              </a:endParaRPr>
            </a:p>
          </p:txBody>
        </p:sp>
        <p:sp>
          <p:nvSpPr>
            <p:cNvPr id="63" name="矩形 62">
              <a:extLst>
                <a:ext uri="{FF2B5EF4-FFF2-40B4-BE49-F238E27FC236}">
                  <a16:creationId xmlns:a16="http://schemas.microsoft.com/office/drawing/2014/main" id="{6D182903-D870-42EF-A727-9FF7A8491C15}"/>
                </a:ext>
              </a:extLst>
            </p:cNvPr>
            <p:cNvSpPr/>
            <p:nvPr/>
          </p:nvSpPr>
          <p:spPr>
            <a:xfrm flipV="1">
              <a:off x="1533147" y="5224006"/>
              <a:ext cx="380810" cy="380810"/>
            </a:xfrm>
            <a:prstGeom prst="rect">
              <a:avLst/>
            </a:prstGeom>
            <a:solidFill>
              <a:srgbClr val="441D6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字魂105号-简雅黑" panose="00000500000000000000" pitchFamily="2" charset="-122"/>
                <a:ea typeface="字魂105号-简雅黑" panose="00000500000000000000" pitchFamily="2" charset="-122"/>
                <a:cs typeface="字魂105号-简雅黑" panose="00000500000000000000" pitchFamily="2" charset="-122"/>
              </a:endParaRPr>
            </a:p>
          </p:txBody>
        </p:sp>
        <p:sp>
          <p:nvSpPr>
            <p:cNvPr id="64" name="矩形 63">
              <a:extLst>
                <a:ext uri="{FF2B5EF4-FFF2-40B4-BE49-F238E27FC236}">
                  <a16:creationId xmlns:a16="http://schemas.microsoft.com/office/drawing/2014/main" id="{846D8C15-012F-4E1B-8D01-CEAD740688B4}"/>
                </a:ext>
              </a:extLst>
            </p:cNvPr>
            <p:cNvSpPr/>
            <p:nvPr/>
          </p:nvSpPr>
          <p:spPr>
            <a:xfrm flipV="1">
              <a:off x="2194424" y="5224006"/>
              <a:ext cx="380810" cy="380810"/>
            </a:xfrm>
            <a:prstGeom prst="rect">
              <a:avLst/>
            </a:prstGeom>
            <a:solidFill>
              <a:srgbClr val="441D61">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latin typeface="字魂105号-简雅黑" panose="00000500000000000000" pitchFamily="2" charset="-122"/>
                <a:ea typeface="字魂105号-简雅黑" panose="00000500000000000000" pitchFamily="2" charset="-122"/>
                <a:cs typeface="字魂105号-简雅黑" panose="00000500000000000000" pitchFamily="2" charset="-122"/>
              </a:endParaRPr>
            </a:p>
          </p:txBody>
        </p:sp>
        <p:sp>
          <p:nvSpPr>
            <p:cNvPr id="65" name="矩形 64">
              <a:extLst>
                <a:ext uri="{FF2B5EF4-FFF2-40B4-BE49-F238E27FC236}">
                  <a16:creationId xmlns:a16="http://schemas.microsoft.com/office/drawing/2014/main" id="{B8809F30-4FC4-47B3-A3DC-BD1D915197BB}"/>
                </a:ext>
              </a:extLst>
            </p:cNvPr>
            <p:cNvSpPr/>
            <p:nvPr/>
          </p:nvSpPr>
          <p:spPr>
            <a:xfrm flipV="1">
              <a:off x="2855702" y="5224006"/>
              <a:ext cx="380810" cy="380810"/>
            </a:xfrm>
            <a:prstGeom prst="rect">
              <a:avLst/>
            </a:prstGeom>
            <a:solidFill>
              <a:srgbClr val="441D6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字魂105号-简雅黑" panose="00000500000000000000" pitchFamily="2" charset="-122"/>
                <a:ea typeface="字魂105号-简雅黑" panose="00000500000000000000" pitchFamily="2" charset="-122"/>
                <a:cs typeface="字魂105号-简雅黑" panose="00000500000000000000" pitchFamily="2" charset="-122"/>
              </a:endParaRPr>
            </a:p>
          </p:txBody>
        </p:sp>
        <p:sp>
          <p:nvSpPr>
            <p:cNvPr id="66" name="矩形 65">
              <a:extLst>
                <a:ext uri="{FF2B5EF4-FFF2-40B4-BE49-F238E27FC236}">
                  <a16:creationId xmlns:a16="http://schemas.microsoft.com/office/drawing/2014/main" id="{0DD6797F-2D7D-4C39-8E94-C4F819BE87AA}"/>
                </a:ext>
              </a:extLst>
            </p:cNvPr>
            <p:cNvSpPr/>
            <p:nvPr/>
          </p:nvSpPr>
          <p:spPr>
            <a:xfrm flipV="1">
              <a:off x="3516980" y="5224006"/>
              <a:ext cx="380810" cy="380810"/>
            </a:xfrm>
            <a:prstGeom prst="rect">
              <a:avLst/>
            </a:prstGeom>
            <a:solidFill>
              <a:srgbClr val="441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字魂105号-简雅黑" panose="00000500000000000000" pitchFamily="2" charset="-122"/>
                <a:ea typeface="字魂105号-简雅黑" panose="00000500000000000000" pitchFamily="2" charset="-122"/>
                <a:cs typeface="字魂105号-简雅黑" panose="00000500000000000000" pitchFamily="2" charset="-122"/>
              </a:endParaRPr>
            </a:p>
          </p:txBody>
        </p:sp>
        <p:sp>
          <p:nvSpPr>
            <p:cNvPr id="67" name="矩形 66">
              <a:extLst>
                <a:ext uri="{FF2B5EF4-FFF2-40B4-BE49-F238E27FC236}">
                  <a16:creationId xmlns:a16="http://schemas.microsoft.com/office/drawing/2014/main" id="{2514FA78-499A-43DB-9485-58D446B29473}"/>
                </a:ext>
              </a:extLst>
            </p:cNvPr>
            <p:cNvSpPr/>
            <p:nvPr/>
          </p:nvSpPr>
          <p:spPr>
            <a:xfrm flipV="1">
              <a:off x="4214518" y="5224005"/>
              <a:ext cx="380810" cy="380810"/>
            </a:xfrm>
            <a:prstGeom prst="rect">
              <a:avLst/>
            </a:prstGeom>
            <a:solidFill>
              <a:srgbClr val="441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字魂105号-简雅黑" panose="00000500000000000000" pitchFamily="2" charset="-122"/>
                <a:ea typeface="字魂105号-简雅黑" panose="00000500000000000000" pitchFamily="2" charset="-122"/>
                <a:cs typeface="字魂105号-简雅黑" panose="00000500000000000000" pitchFamily="2" charset="-122"/>
              </a:endParaRPr>
            </a:p>
          </p:txBody>
        </p:sp>
      </p:grpSp>
      <p:sp>
        <p:nvSpPr>
          <p:cNvPr id="45" name="图形">
            <a:extLst>
              <a:ext uri="{FF2B5EF4-FFF2-40B4-BE49-F238E27FC236}">
                <a16:creationId xmlns:a16="http://schemas.microsoft.com/office/drawing/2014/main" id="{E3ADE748-CAE8-4ACD-997F-4B776F2538AA}"/>
              </a:ext>
            </a:extLst>
          </p:cNvPr>
          <p:cNvSpPr txBox="1"/>
          <p:nvPr>
            <p:custDataLst>
              <p:tags r:id="rId1"/>
            </p:custDataLst>
          </p:nvPr>
        </p:nvSpPr>
        <p:spPr>
          <a:xfrm>
            <a:off x="496809" y="673456"/>
            <a:ext cx="8047355" cy="523220"/>
          </a:xfrm>
          <a:prstGeom prst="rect">
            <a:avLst/>
          </a:prstGeom>
          <a:noFill/>
        </p:spPr>
        <p:txBody>
          <a:bodyPr wrap="square" rtlCol="0" anchor="t">
            <a:spAutoFit/>
          </a:bodyPr>
          <a:lstStyle/>
          <a:p>
            <a:r>
              <a:rPr lang="en-US" altLang="zh-CN" sz="2800" cap="all" dirty="0">
                <a:solidFill>
                  <a:schemeClr val="tx1">
                    <a:lumMod val="75000"/>
                    <a:lumOff val="25000"/>
                  </a:schemeClr>
                </a:solidFill>
                <a:latin typeface="思源宋体 CN Heavy" panose="02020900000000000000" charset="-122"/>
                <a:ea typeface="思源宋体 CN Heavy" panose="02020900000000000000" charset="-122"/>
                <a:cs typeface="思源宋体 CN Heavy" panose="02020900000000000000" charset="-122"/>
                <a:sym typeface="+mn-ea"/>
              </a:rPr>
              <a:t>1. </a:t>
            </a:r>
            <a:r>
              <a:rPr lang="zh-CN" altLang="en-US" sz="2800" cap="all" dirty="0">
                <a:solidFill>
                  <a:schemeClr val="tx1">
                    <a:lumMod val="75000"/>
                    <a:lumOff val="25000"/>
                  </a:schemeClr>
                </a:solidFill>
                <a:latin typeface="思源宋体 CN Heavy" panose="02020900000000000000" charset="-122"/>
                <a:ea typeface="思源宋体 CN Heavy" panose="02020900000000000000" charset="-122"/>
                <a:cs typeface="思源宋体 CN Heavy" panose="02020900000000000000" charset="-122"/>
                <a:sym typeface="+mn-ea"/>
              </a:rPr>
              <a:t>账号登陆</a:t>
            </a:r>
            <a:endParaRPr lang="zh-CN" altLang="en-US" sz="2800" cap="all" dirty="0">
              <a:solidFill>
                <a:schemeClr val="tx1">
                  <a:lumMod val="75000"/>
                  <a:lumOff val="25000"/>
                </a:schemeClr>
              </a:solidFill>
              <a:uFillTx/>
              <a:latin typeface="思源宋体 CN Heavy" panose="02020900000000000000" charset="-122"/>
              <a:ea typeface="思源宋体 CN Heavy" panose="02020900000000000000" charset="-122"/>
              <a:cs typeface="思源宋体 CN Heavy" panose="02020900000000000000" charset="-122"/>
              <a:sym typeface="+mn-ea"/>
            </a:endParaRPr>
          </a:p>
        </p:txBody>
      </p:sp>
      <p:sp>
        <p:nvSpPr>
          <p:cNvPr id="24" name="TextBox 29">
            <a:extLst>
              <a:ext uri="{FF2B5EF4-FFF2-40B4-BE49-F238E27FC236}">
                <a16:creationId xmlns:a16="http://schemas.microsoft.com/office/drawing/2014/main" id="{06C19741-DF84-4825-A3FE-F0F963BF75D4}"/>
              </a:ext>
            </a:extLst>
          </p:cNvPr>
          <p:cNvSpPr txBox="1"/>
          <p:nvPr/>
        </p:nvSpPr>
        <p:spPr>
          <a:xfrm>
            <a:off x="259133" y="1804739"/>
            <a:ext cx="3049233" cy="3139321"/>
          </a:xfrm>
          <a:prstGeom prst="rect">
            <a:avLst/>
          </a:prstGeom>
          <a:noFill/>
        </p:spPr>
        <p:txBody>
          <a:bodyPr wrap="square" lIns="0" tIns="0" rIns="0" bIns="0" rtlCol="0">
            <a:spAutoFit/>
          </a:bodyPr>
          <a:lstStyle/>
          <a:p>
            <a:pPr algn="just">
              <a:lnSpc>
                <a:spcPts val="2400"/>
              </a:lnSpc>
            </a:pPr>
            <a:endParaRPr lang="en-US" altLang="zh-CN" sz="2400" dirty="0">
              <a:latin typeface="微软雅黑" pitchFamily="34" charset="-122"/>
              <a:ea typeface="微软雅黑" pitchFamily="34" charset="-122"/>
            </a:endParaRPr>
          </a:p>
          <a:p>
            <a:pPr marL="457200" indent="-457200" algn="just">
              <a:lnSpc>
                <a:spcPct val="150000"/>
              </a:lnSpc>
              <a:buFont typeface="Arial" panose="020B0604020202020204" pitchFamily="34" charset="0"/>
              <a:buChar char="•"/>
            </a:pPr>
            <a:r>
              <a:rPr lang="zh-CN" altLang="en-US" sz="2400" dirty="0">
                <a:latin typeface="微软雅黑" pitchFamily="34" charset="-122"/>
                <a:ea typeface="微软雅黑" pitchFamily="34" charset="-122"/>
              </a:rPr>
              <a:t>学院管理员账号已建立，直接登陆</a:t>
            </a:r>
            <a:endParaRPr lang="en-US" altLang="zh-CN" sz="2400" dirty="0">
              <a:latin typeface="微软雅黑" pitchFamily="34" charset="-122"/>
              <a:ea typeface="微软雅黑" pitchFamily="34" charset="-122"/>
            </a:endParaRPr>
          </a:p>
          <a:p>
            <a:pPr marL="457200" indent="-457200" algn="just">
              <a:lnSpc>
                <a:spcPct val="150000"/>
              </a:lnSpc>
              <a:buFont typeface="Arial" panose="020B0604020202020204" pitchFamily="34" charset="0"/>
              <a:buChar char="•"/>
            </a:pPr>
            <a:endParaRPr lang="en-US" altLang="zh-CN" sz="2400" dirty="0">
              <a:latin typeface="微软雅黑" pitchFamily="34" charset="-122"/>
              <a:ea typeface="微软雅黑" pitchFamily="34" charset="-122"/>
            </a:endParaRPr>
          </a:p>
          <a:p>
            <a:pPr marL="457200" indent="-457200" algn="just">
              <a:lnSpc>
                <a:spcPct val="150000"/>
              </a:lnSpc>
              <a:buFont typeface="Arial" panose="020B0604020202020204" pitchFamily="34" charset="0"/>
              <a:buChar char="•"/>
            </a:pPr>
            <a:endParaRPr lang="en-US" altLang="zh-CN" sz="2400" dirty="0">
              <a:latin typeface="微软雅黑" pitchFamily="34" charset="-122"/>
              <a:ea typeface="微软雅黑" pitchFamily="34" charset="-122"/>
            </a:endParaRPr>
          </a:p>
          <a:p>
            <a:pPr algn="just">
              <a:lnSpc>
                <a:spcPts val="2400"/>
              </a:lnSpc>
            </a:pPr>
            <a:endParaRPr lang="en-US" altLang="zh-CN" sz="2400" dirty="0">
              <a:latin typeface="微软雅黑" pitchFamily="34" charset="-122"/>
              <a:ea typeface="微软雅黑" pitchFamily="34" charset="-122"/>
            </a:endParaRPr>
          </a:p>
          <a:p>
            <a:pPr algn="just">
              <a:lnSpc>
                <a:spcPts val="2400"/>
              </a:lnSpc>
            </a:pPr>
            <a:endParaRPr lang="en-US" altLang="zh-CN" sz="2400" dirty="0">
              <a:latin typeface="微软雅黑" pitchFamily="34" charset="-122"/>
              <a:ea typeface="微软雅黑" pitchFamily="34" charset="-122"/>
            </a:endParaRPr>
          </a:p>
        </p:txBody>
      </p:sp>
      <p:pic>
        <p:nvPicPr>
          <p:cNvPr id="5" name="图片 4">
            <a:extLst>
              <a:ext uri="{FF2B5EF4-FFF2-40B4-BE49-F238E27FC236}">
                <a16:creationId xmlns:a16="http://schemas.microsoft.com/office/drawing/2014/main" id="{248DE0B9-88D0-4AFB-A135-313B5012B623}"/>
              </a:ext>
            </a:extLst>
          </p:cNvPr>
          <p:cNvPicPr>
            <a:picLocks noChangeAspect="1"/>
          </p:cNvPicPr>
          <p:nvPr/>
        </p:nvPicPr>
        <p:blipFill>
          <a:blip r:embed="rId4"/>
          <a:stretch>
            <a:fillRect/>
          </a:stretch>
        </p:blipFill>
        <p:spPr>
          <a:xfrm>
            <a:off x="3638793" y="1272605"/>
            <a:ext cx="7547313" cy="4911939"/>
          </a:xfrm>
          <a:prstGeom prst="rect">
            <a:avLst/>
          </a:prstGeom>
        </p:spPr>
      </p:pic>
      <p:sp>
        <p:nvSpPr>
          <p:cNvPr id="3" name="文本框 2">
            <a:extLst>
              <a:ext uri="{FF2B5EF4-FFF2-40B4-BE49-F238E27FC236}">
                <a16:creationId xmlns:a16="http://schemas.microsoft.com/office/drawing/2014/main" id="{14351871-EC8C-BF5A-8266-DB62F9698800}"/>
              </a:ext>
            </a:extLst>
          </p:cNvPr>
          <p:cNvSpPr txBox="1"/>
          <p:nvPr/>
        </p:nvSpPr>
        <p:spPr>
          <a:xfrm>
            <a:off x="5039797" y="233184"/>
            <a:ext cx="6094990" cy="874407"/>
          </a:xfrm>
          <a:prstGeom prst="rect">
            <a:avLst/>
          </a:prstGeom>
          <a:noFill/>
        </p:spPr>
        <p:txBody>
          <a:bodyPr wrap="square">
            <a:spAutoFit/>
          </a:bodyPr>
          <a:lstStyle/>
          <a:p>
            <a:pPr algn="just">
              <a:lnSpc>
                <a:spcPct val="150000"/>
              </a:lnSpc>
            </a:pPr>
            <a:r>
              <a:rPr lang="zh-CN" altLang="en-US" sz="1800" b="1" dirty="0">
                <a:latin typeface="微软雅黑" pitchFamily="34" charset="-122"/>
                <a:ea typeface="微软雅黑" pitchFamily="34" charset="-122"/>
              </a:rPr>
              <a:t>学院管理员帐号：</a:t>
            </a:r>
            <a:r>
              <a:rPr lang="en-US" altLang="zh-CN" sz="1800" b="1" dirty="0" err="1">
                <a:latin typeface="微软雅黑" pitchFamily="34" charset="-122"/>
                <a:ea typeface="微软雅黑" pitchFamily="34" charset="-122"/>
              </a:rPr>
              <a:t>nl</a:t>
            </a:r>
            <a:r>
              <a:rPr lang="en-US" altLang="zh-CN" sz="1800" b="1" dirty="0">
                <a:latin typeface="微软雅黑" pitchFamily="34" charset="-122"/>
                <a:ea typeface="微软雅黑" pitchFamily="34" charset="-122"/>
              </a:rPr>
              <a:t>+</a:t>
            </a:r>
            <a:r>
              <a:rPr lang="zh-CN" altLang="en-US" sz="1800" b="1" dirty="0">
                <a:latin typeface="微软雅黑" pitchFamily="34" charset="-122"/>
                <a:ea typeface="微软雅黑" pitchFamily="34" charset="-122"/>
              </a:rPr>
              <a:t>不变号 </a:t>
            </a:r>
            <a:endParaRPr lang="en-US" altLang="zh-CN" sz="1800" b="1" dirty="0">
              <a:latin typeface="微软雅黑" pitchFamily="34" charset="-122"/>
              <a:ea typeface="微软雅黑" pitchFamily="34" charset="-122"/>
            </a:endParaRPr>
          </a:p>
          <a:p>
            <a:pPr algn="just">
              <a:lnSpc>
                <a:spcPct val="150000"/>
              </a:lnSpc>
            </a:pPr>
            <a:r>
              <a:rPr lang="zh-CN" altLang="en-US" sz="1800" b="1" dirty="0">
                <a:latin typeface="微软雅黑" pitchFamily="34" charset="-122"/>
                <a:ea typeface="微软雅黑" pitchFamily="34" charset="-122"/>
              </a:rPr>
              <a:t>密码：</a:t>
            </a:r>
            <a:r>
              <a:rPr lang="en-US" altLang="zh-CN" sz="1800" b="1" dirty="0">
                <a:latin typeface="微软雅黑" pitchFamily="34" charset="-122"/>
                <a:ea typeface="微软雅黑" pitchFamily="34" charset="-122"/>
              </a:rPr>
              <a:t>nl123456</a:t>
            </a:r>
            <a:endParaRPr lang="zh-CN" altLang="zh-CN" sz="1800" b="1" dirty="0">
              <a:latin typeface="微软雅黑" pitchFamily="34" charset="-122"/>
              <a:ea typeface="微软雅黑" pitchFamily="34" charset="-122"/>
            </a:endParaRPr>
          </a:p>
        </p:txBody>
      </p:sp>
    </p:spTree>
    <p:extLst>
      <p:ext uri="{BB962C8B-B14F-4D97-AF65-F5344CB8AC3E}">
        <p14:creationId xmlns:p14="http://schemas.microsoft.com/office/powerpoint/2010/main" val="243045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 name="组合 46">
            <a:extLst>
              <a:ext uri="{FF2B5EF4-FFF2-40B4-BE49-F238E27FC236}">
                <a16:creationId xmlns:a16="http://schemas.microsoft.com/office/drawing/2014/main" id="{3361CB2F-97BE-42C5-9C65-B8FEBFE71E99}"/>
              </a:ext>
            </a:extLst>
          </p:cNvPr>
          <p:cNvGrpSpPr/>
          <p:nvPr/>
        </p:nvGrpSpPr>
        <p:grpSpPr>
          <a:xfrm flipH="1">
            <a:off x="531627" y="1338107"/>
            <a:ext cx="1522519" cy="155713"/>
            <a:chOff x="871869" y="5224005"/>
            <a:chExt cx="3723459" cy="380811"/>
          </a:xfrm>
        </p:grpSpPr>
        <p:sp>
          <p:nvSpPr>
            <p:cNvPr id="62" name="矩形 61">
              <a:extLst>
                <a:ext uri="{FF2B5EF4-FFF2-40B4-BE49-F238E27FC236}">
                  <a16:creationId xmlns:a16="http://schemas.microsoft.com/office/drawing/2014/main" id="{2CAF1C9A-26D5-4B86-90D3-50AC0B99B5E0}"/>
                </a:ext>
              </a:extLst>
            </p:cNvPr>
            <p:cNvSpPr/>
            <p:nvPr/>
          </p:nvSpPr>
          <p:spPr>
            <a:xfrm flipV="1">
              <a:off x="871869" y="5224006"/>
              <a:ext cx="380810" cy="380810"/>
            </a:xfrm>
            <a:prstGeom prst="rect">
              <a:avLst/>
            </a:prstGeom>
            <a:solidFill>
              <a:srgbClr val="441D61">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字魂105号-简雅黑" panose="00000500000000000000" pitchFamily="2" charset="-122"/>
                <a:ea typeface="字魂105号-简雅黑" panose="00000500000000000000" pitchFamily="2" charset="-122"/>
                <a:cs typeface="字魂105号-简雅黑" panose="00000500000000000000" pitchFamily="2" charset="-122"/>
              </a:endParaRPr>
            </a:p>
          </p:txBody>
        </p:sp>
        <p:sp>
          <p:nvSpPr>
            <p:cNvPr id="63" name="矩形 62">
              <a:extLst>
                <a:ext uri="{FF2B5EF4-FFF2-40B4-BE49-F238E27FC236}">
                  <a16:creationId xmlns:a16="http://schemas.microsoft.com/office/drawing/2014/main" id="{6D182903-D870-42EF-A727-9FF7A8491C15}"/>
                </a:ext>
              </a:extLst>
            </p:cNvPr>
            <p:cNvSpPr/>
            <p:nvPr/>
          </p:nvSpPr>
          <p:spPr>
            <a:xfrm flipV="1">
              <a:off x="1533147" y="5224006"/>
              <a:ext cx="380810" cy="380810"/>
            </a:xfrm>
            <a:prstGeom prst="rect">
              <a:avLst/>
            </a:prstGeom>
            <a:solidFill>
              <a:srgbClr val="441D6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字魂105号-简雅黑" panose="00000500000000000000" pitchFamily="2" charset="-122"/>
                <a:ea typeface="字魂105号-简雅黑" panose="00000500000000000000" pitchFamily="2" charset="-122"/>
                <a:cs typeface="字魂105号-简雅黑" panose="00000500000000000000" pitchFamily="2" charset="-122"/>
              </a:endParaRPr>
            </a:p>
          </p:txBody>
        </p:sp>
        <p:sp>
          <p:nvSpPr>
            <p:cNvPr id="64" name="矩形 63">
              <a:extLst>
                <a:ext uri="{FF2B5EF4-FFF2-40B4-BE49-F238E27FC236}">
                  <a16:creationId xmlns:a16="http://schemas.microsoft.com/office/drawing/2014/main" id="{846D8C15-012F-4E1B-8D01-CEAD740688B4}"/>
                </a:ext>
              </a:extLst>
            </p:cNvPr>
            <p:cNvSpPr/>
            <p:nvPr/>
          </p:nvSpPr>
          <p:spPr>
            <a:xfrm flipV="1">
              <a:off x="2194424" y="5224006"/>
              <a:ext cx="380810" cy="380810"/>
            </a:xfrm>
            <a:prstGeom prst="rect">
              <a:avLst/>
            </a:prstGeom>
            <a:solidFill>
              <a:srgbClr val="441D61">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latin typeface="字魂105号-简雅黑" panose="00000500000000000000" pitchFamily="2" charset="-122"/>
                <a:ea typeface="字魂105号-简雅黑" panose="00000500000000000000" pitchFamily="2" charset="-122"/>
                <a:cs typeface="字魂105号-简雅黑" panose="00000500000000000000" pitchFamily="2" charset="-122"/>
              </a:endParaRPr>
            </a:p>
          </p:txBody>
        </p:sp>
        <p:sp>
          <p:nvSpPr>
            <p:cNvPr id="65" name="矩形 64">
              <a:extLst>
                <a:ext uri="{FF2B5EF4-FFF2-40B4-BE49-F238E27FC236}">
                  <a16:creationId xmlns:a16="http://schemas.microsoft.com/office/drawing/2014/main" id="{B8809F30-4FC4-47B3-A3DC-BD1D915197BB}"/>
                </a:ext>
              </a:extLst>
            </p:cNvPr>
            <p:cNvSpPr/>
            <p:nvPr/>
          </p:nvSpPr>
          <p:spPr>
            <a:xfrm flipV="1">
              <a:off x="2855702" y="5224006"/>
              <a:ext cx="380810" cy="380810"/>
            </a:xfrm>
            <a:prstGeom prst="rect">
              <a:avLst/>
            </a:prstGeom>
            <a:solidFill>
              <a:srgbClr val="441D6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字魂105号-简雅黑" panose="00000500000000000000" pitchFamily="2" charset="-122"/>
                <a:ea typeface="字魂105号-简雅黑" panose="00000500000000000000" pitchFamily="2" charset="-122"/>
                <a:cs typeface="字魂105号-简雅黑" panose="00000500000000000000" pitchFamily="2" charset="-122"/>
              </a:endParaRPr>
            </a:p>
          </p:txBody>
        </p:sp>
        <p:sp>
          <p:nvSpPr>
            <p:cNvPr id="66" name="矩形 65">
              <a:extLst>
                <a:ext uri="{FF2B5EF4-FFF2-40B4-BE49-F238E27FC236}">
                  <a16:creationId xmlns:a16="http://schemas.microsoft.com/office/drawing/2014/main" id="{0DD6797F-2D7D-4C39-8E94-C4F819BE87AA}"/>
                </a:ext>
              </a:extLst>
            </p:cNvPr>
            <p:cNvSpPr/>
            <p:nvPr/>
          </p:nvSpPr>
          <p:spPr>
            <a:xfrm flipV="1">
              <a:off x="3516980" y="5224006"/>
              <a:ext cx="380810" cy="380810"/>
            </a:xfrm>
            <a:prstGeom prst="rect">
              <a:avLst/>
            </a:prstGeom>
            <a:solidFill>
              <a:srgbClr val="441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字魂105号-简雅黑" panose="00000500000000000000" pitchFamily="2" charset="-122"/>
                <a:ea typeface="字魂105号-简雅黑" panose="00000500000000000000" pitchFamily="2" charset="-122"/>
                <a:cs typeface="字魂105号-简雅黑" panose="00000500000000000000" pitchFamily="2" charset="-122"/>
              </a:endParaRPr>
            </a:p>
          </p:txBody>
        </p:sp>
        <p:sp>
          <p:nvSpPr>
            <p:cNvPr id="67" name="矩形 66">
              <a:extLst>
                <a:ext uri="{FF2B5EF4-FFF2-40B4-BE49-F238E27FC236}">
                  <a16:creationId xmlns:a16="http://schemas.microsoft.com/office/drawing/2014/main" id="{2514FA78-499A-43DB-9485-58D446B29473}"/>
                </a:ext>
              </a:extLst>
            </p:cNvPr>
            <p:cNvSpPr/>
            <p:nvPr/>
          </p:nvSpPr>
          <p:spPr>
            <a:xfrm flipV="1">
              <a:off x="4214518" y="5224005"/>
              <a:ext cx="380810" cy="380810"/>
            </a:xfrm>
            <a:prstGeom prst="rect">
              <a:avLst/>
            </a:prstGeom>
            <a:solidFill>
              <a:srgbClr val="441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字魂105号-简雅黑" panose="00000500000000000000" pitchFamily="2" charset="-122"/>
                <a:ea typeface="字魂105号-简雅黑" panose="00000500000000000000" pitchFamily="2" charset="-122"/>
                <a:cs typeface="字魂105号-简雅黑" panose="00000500000000000000" pitchFamily="2" charset="-122"/>
              </a:endParaRPr>
            </a:p>
          </p:txBody>
        </p:sp>
      </p:grpSp>
      <p:sp>
        <p:nvSpPr>
          <p:cNvPr id="45" name="图形">
            <a:extLst>
              <a:ext uri="{FF2B5EF4-FFF2-40B4-BE49-F238E27FC236}">
                <a16:creationId xmlns:a16="http://schemas.microsoft.com/office/drawing/2014/main" id="{E3ADE748-CAE8-4ACD-997F-4B776F2538AA}"/>
              </a:ext>
            </a:extLst>
          </p:cNvPr>
          <p:cNvSpPr txBox="1"/>
          <p:nvPr>
            <p:custDataLst>
              <p:tags r:id="rId1"/>
            </p:custDataLst>
          </p:nvPr>
        </p:nvSpPr>
        <p:spPr>
          <a:xfrm>
            <a:off x="496809" y="673456"/>
            <a:ext cx="8047355" cy="523220"/>
          </a:xfrm>
          <a:prstGeom prst="rect">
            <a:avLst/>
          </a:prstGeom>
          <a:noFill/>
        </p:spPr>
        <p:txBody>
          <a:bodyPr wrap="square" rtlCol="0" anchor="t">
            <a:spAutoFit/>
          </a:bodyPr>
          <a:lstStyle/>
          <a:p>
            <a:r>
              <a:rPr lang="zh-CN" altLang="en-US" sz="2800" cap="all" dirty="0">
                <a:solidFill>
                  <a:schemeClr val="tx1">
                    <a:lumMod val="75000"/>
                    <a:lumOff val="25000"/>
                  </a:schemeClr>
                </a:solidFill>
                <a:latin typeface="思源宋体 CN Heavy" panose="02020900000000000000" charset="-122"/>
                <a:ea typeface="思源宋体 CN Heavy" panose="02020900000000000000" charset="-122"/>
                <a:cs typeface="思源宋体 CN Heavy" panose="02020900000000000000" charset="-122"/>
                <a:sym typeface="+mn-ea"/>
              </a:rPr>
              <a:t>国家专利导航综合服务平台</a:t>
            </a:r>
            <a:endParaRPr lang="zh-CN" altLang="en-US" sz="2800" cap="all" dirty="0">
              <a:solidFill>
                <a:schemeClr val="tx1">
                  <a:lumMod val="75000"/>
                  <a:lumOff val="25000"/>
                </a:schemeClr>
              </a:solidFill>
              <a:uFillTx/>
              <a:latin typeface="思源宋体 CN Heavy" panose="02020900000000000000" charset="-122"/>
              <a:ea typeface="思源宋体 CN Heavy" panose="02020900000000000000" charset="-122"/>
              <a:cs typeface="思源宋体 CN Heavy" panose="02020900000000000000" charset="-122"/>
              <a:sym typeface="+mn-ea"/>
            </a:endParaRPr>
          </a:p>
        </p:txBody>
      </p:sp>
      <p:sp>
        <p:nvSpPr>
          <p:cNvPr id="27" name="TextBox 29">
            <a:extLst>
              <a:ext uri="{FF2B5EF4-FFF2-40B4-BE49-F238E27FC236}">
                <a16:creationId xmlns:a16="http://schemas.microsoft.com/office/drawing/2014/main" id="{1198064B-454B-4068-A6F7-86142F0796EA}"/>
              </a:ext>
            </a:extLst>
          </p:cNvPr>
          <p:cNvSpPr txBox="1"/>
          <p:nvPr/>
        </p:nvSpPr>
        <p:spPr>
          <a:xfrm>
            <a:off x="5673821" y="262748"/>
            <a:ext cx="5536178" cy="2150717"/>
          </a:xfrm>
          <a:prstGeom prst="rect">
            <a:avLst/>
          </a:prstGeom>
          <a:noFill/>
        </p:spPr>
        <p:txBody>
          <a:bodyPr wrap="square" lIns="0" tIns="0" rIns="0" bIns="0" rtlCol="0">
            <a:spAutoFit/>
          </a:bodyPr>
          <a:lstStyle/>
          <a:p>
            <a:pPr algn="just">
              <a:lnSpc>
                <a:spcPct val="150000"/>
              </a:lnSpc>
            </a:pPr>
            <a:r>
              <a:rPr lang="zh-CN" altLang="en-US" sz="2400" b="1" dirty="0">
                <a:solidFill>
                  <a:schemeClr val="tx1">
                    <a:lumMod val="65000"/>
                    <a:lumOff val="35000"/>
                  </a:schemeClr>
                </a:solidFill>
                <a:latin typeface="微软雅黑" pitchFamily="34" charset="-122"/>
                <a:ea typeface="微软雅黑" pitchFamily="34" charset="-122"/>
              </a:rPr>
              <a:t>登录网址：</a:t>
            </a:r>
            <a:r>
              <a:rPr lang="en-US" altLang="zh-CN" sz="2400" b="1" dirty="0">
                <a:solidFill>
                  <a:schemeClr val="tx1">
                    <a:lumMod val="65000"/>
                    <a:lumOff val="35000"/>
                  </a:schemeClr>
                </a:solidFill>
                <a:latin typeface="微软雅黑" pitchFamily="34" charset="-122"/>
                <a:ea typeface="微软雅黑" pitchFamily="34" charset="-122"/>
                <a:hlinkClick r:id="rId3"/>
              </a:rPr>
              <a:t>www.patentnavi.org.cn</a:t>
            </a:r>
            <a:endParaRPr lang="en-US" altLang="zh-CN" sz="2400" b="1" dirty="0">
              <a:solidFill>
                <a:schemeClr val="tx1">
                  <a:lumMod val="65000"/>
                  <a:lumOff val="35000"/>
                </a:schemeClr>
              </a:solidFill>
              <a:latin typeface="微软雅黑" pitchFamily="34" charset="-122"/>
              <a:ea typeface="微软雅黑" pitchFamily="34" charset="-122"/>
            </a:endParaRPr>
          </a:p>
          <a:p>
            <a:pPr algn="just">
              <a:lnSpc>
                <a:spcPct val="150000"/>
              </a:lnSpc>
            </a:pPr>
            <a:r>
              <a:rPr lang="zh-CN" altLang="en-US" sz="2400" b="1" dirty="0">
                <a:solidFill>
                  <a:schemeClr val="tx1">
                    <a:lumMod val="65000"/>
                    <a:lumOff val="35000"/>
                  </a:schemeClr>
                </a:solidFill>
                <a:latin typeface="微软雅黑" pitchFamily="34" charset="-122"/>
                <a:ea typeface="微软雅黑" pitchFamily="34" charset="-122"/>
              </a:rPr>
              <a:t>学院管理员帐号：</a:t>
            </a:r>
            <a:r>
              <a:rPr lang="en-US" altLang="zh-CN" sz="2400" b="1" dirty="0" err="1">
                <a:solidFill>
                  <a:schemeClr val="tx1">
                    <a:lumMod val="65000"/>
                    <a:lumOff val="35000"/>
                  </a:schemeClr>
                </a:solidFill>
                <a:latin typeface="微软雅黑" pitchFamily="34" charset="-122"/>
                <a:ea typeface="微软雅黑" pitchFamily="34" charset="-122"/>
              </a:rPr>
              <a:t>nl</a:t>
            </a:r>
            <a:r>
              <a:rPr lang="en-US" altLang="zh-CN" sz="2400" b="1" dirty="0">
                <a:solidFill>
                  <a:schemeClr val="tx1">
                    <a:lumMod val="65000"/>
                    <a:lumOff val="35000"/>
                  </a:schemeClr>
                </a:solidFill>
                <a:latin typeface="微软雅黑" pitchFamily="34" charset="-122"/>
                <a:ea typeface="微软雅黑" pitchFamily="34" charset="-122"/>
              </a:rPr>
              <a:t>+</a:t>
            </a:r>
            <a:r>
              <a:rPr lang="zh-CN" altLang="en-US" sz="2400" b="1" dirty="0">
                <a:solidFill>
                  <a:schemeClr val="tx1">
                    <a:lumMod val="65000"/>
                    <a:lumOff val="35000"/>
                  </a:schemeClr>
                </a:solidFill>
                <a:latin typeface="微软雅黑" pitchFamily="34" charset="-122"/>
                <a:ea typeface="微软雅黑" pitchFamily="34" charset="-122"/>
              </a:rPr>
              <a:t>不变号 </a:t>
            </a:r>
            <a:endParaRPr lang="en-US" altLang="zh-CN" sz="2400" b="1" dirty="0">
              <a:solidFill>
                <a:schemeClr val="tx1">
                  <a:lumMod val="65000"/>
                  <a:lumOff val="35000"/>
                </a:schemeClr>
              </a:solidFill>
              <a:latin typeface="微软雅黑" pitchFamily="34" charset="-122"/>
              <a:ea typeface="微软雅黑" pitchFamily="34" charset="-122"/>
            </a:endParaRPr>
          </a:p>
          <a:p>
            <a:pPr algn="just">
              <a:lnSpc>
                <a:spcPct val="150000"/>
              </a:lnSpc>
            </a:pPr>
            <a:r>
              <a:rPr lang="zh-CN" altLang="en-US" sz="2400" b="1" dirty="0">
                <a:solidFill>
                  <a:schemeClr val="tx1">
                    <a:lumMod val="65000"/>
                    <a:lumOff val="35000"/>
                  </a:schemeClr>
                </a:solidFill>
                <a:latin typeface="微软雅黑" pitchFamily="34" charset="-122"/>
                <a:ea typeface="微软雅黑" pitchFamily="34" charset="-122"/>
              </a:rPr>
              <a:t>密码：</a:t>
            </a:r>
            <a:r>
              <a:rPr lang="en-US" altLang="zh-CN" sz="2400" b="1" dirty="0">
                <a:solidFill>
                  <a:schemeClr val="tx1">
                    <a:lumMod val="65000"/>
                    <a:lumOff val="35000"/>
                  </a:schemeClr>
                </a:solidFill>
                <a:latin typeface="微软雅黑" pitchFamily="34" charset="-122"/>
                <a:ea typeface="微软雅黑" pitchFamily="34" charset="-122"/>
              </a:rPr>
              <a:t>nl123456</a:t>
            </a:r>
            <a:endParaRPr lang="zh-CN" altLang="zh-CN" sz="2400" b="1" dirty="0">
              <a:solidFill>
                <a:schemeClr val="tx1">
                  <a:lumMod val="65000"/>
                  <a:lumOff val="35000"/>
                </a:schemeClr>
              </a:solidFill>
              <a:latin typeface="微软雅黑" pitchFamily="34" charset="-122"/>
              <a:ea typeface="微软雅黑" pitchFamily="34" charset="-122"/>
            </a:endParaRPr>
          </a:p>
          <a:p>
            <a:pPr algn="just">
              <a:lnSpc>
                <a:spcPct val="150000"/>
              </a:lnSpc>
            </a:pPr>
            <a:endParaRPr lang="zh-CN" altLang="zh-CN" sz="2400" b="1" dirty="0">
              <a:solidFill>
                <a:schemeClr val="tx1">
                  <a:lumMod val="65000"/>
                  <a:lumOff val="35000"/>
                </a:schemeClr>
              </a:solidFill>
              <a:latin typeface="微软雅黑" pitchFamily="34" charset="-122"/>
              <a:ea typeface="微软雅黑" pitchFamily="34" charset="-122"/>
            </a:endParaRPr>
          </a:p>
        </p:txBody>
      </p:sp>
      <p:pic>
        <p:nvPicPr>
          <p:cNvPr id="2" name="图片 1">
            <a:extLst>
              <a:ext uri="{FF2B5EF4-FFF2-40B4-BE49-F238E27FC236}">
                <a16:creationId xmlns:a16="http://schemas.microsoft.com/office/drawing/2014/main" id="{75383EAC-EE21-4615-8C08-9B79247805B1}"/>
              </a:ext>
            </a:extLst>
          </p:cNvPr>
          <p:cNvPicPr>
            <a:picLocks noChangeAspect="1"/>
          </p:cNvPicPr>
          <p:nvPr/>
        </p:nvPicPr>
        <p:blipFill>
          <a:blip r:embed="rId4"/>
          <a:stretch>
            <a:fillRect/>
          </a:stretch>
        </p:blipFill>
        <p:spPr>
          <a:xfrm>
            <a:off x="345233" y="1897923"/>
            <a:ext cx="9642764" cy="4697329"/>
          </a:xfrm>
          <a:prstGeom prst="rect">
            <a:avLst/>
          </a:prstGeom>
        </p:spPr>
      </p:pic>
    </p:spTree>
    <p:extLst>
      <p:ext uri="{BB962C8B-B14F-4D97-AF65-F5344CB8AC3E}">
        <p14:creationId xmlns:p14="http://schemas.microsoft.com/office/powerpoint/2010/main" val="35147462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 name="组合 46">
            <a:extLst>
              <a:ext uri="{FF2B5EF4-FFF2-40B4-BE49-F238E27FC236}">
                <a16:creationId xmlns:a16="http://schemas.microsoft.com/office/drawing/2014/main" id="{3361CB2F-97BE-42C5-9C65-B8FEBFE71E99}"/>
              </a:ext>
            </a:extLst>
          </p:cNvPr>
          <p:cNvGrpSpPr/>
          <p:nvPr/>
        </p:nvGrpSpPr>
        <p:grpSpPr>
          <a:xfrm flipH="1">
            <a:off x="531627" y="1338107"/>
            <a:ext cx="1522519" cy="155713"/>
            <a:chOff x="871869" y="5224005"/>
            <a:chExt cx="3723459" cy="380811"/>
          </a:xfrm>
        </p:grpSpPr>
        <p:sp>
          <p:nvSpPr>
            <p:cNvPr id="62" name="矩形 61">
              <a:extLst>
                <a:ext uri="{FF2B5EF4-FFF2-40B4-BE49-F238E27FC236}">
                  <a16:creationId xmlns:a16="http://schemas.microsoft.com/office/drawing/2014/main" id="{2CAF1C9A-26D5-4B86-90D3-50AC0B99B5E0}"/>
                </a:ext>
              </a:extLst>
            </p:cNvPr>
            <p:cNvSpPr/>
            <p:nvPr/>
          </p:nvSpPr>
          <p:spPr>
            <a:xfrm flipV="1">
              <a:off x="871869" y="5224006"/>
              <a:ext cx="380810" cy="380810"/>
            </a:xfrm>
            <a:prstGeom prst="rect">
              <a:avLst/>
            </a:prstGeom>
            <a:solidFill>
              <a:srgbClr val="441D61">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字魂105号-简雅黑" panose="00000500000000000000" pitchFamily="2" charset="-122"/>
                <a:ea typeface="字魂105号-简雅黑" panose="00000500000000000000" pitchFamily="2" charset="-122"/>
                <a:cs typeface="字魂105号-简雅黑" panose="00000500000000000000" pitchFamily="2" charset="-122"/>
              </a:endParaRPr>
            </a:p>
          </p:txBody>
        </p:sp>
        <p:sp>
          <p:nvSpPr>
            <p:cNvPr id="63" name="矩形 62">
              <a:extLst>
                <a:ext uri="{FF2B5EF4-FFF2-40B4-BE49-F238E27FC236}">
                  <a16:creationId xmlns:a16="http://schemas.microsoft.com/office/drawing/2014/main" id="{6D182903-D870-42EF-A727-9FF7A8491C15}"/>
                </a:ext>
              </a:extLst>
            </p:cNvPr>
            <p:cNvSpPr/>
            <p:nvPr/>
          </p:nvSpPr>
          <p:spPr>
            <a:xfrm flipV="1">
              <a:off x="1533147" y="5224006"/>
              <a:ext cx="380810" cy="380810"/>
            </a:xfrm>
            <a:prstGeom prst="rect">
              <a:avLst/>
            </a:prstGeom>
            <a:solidFill>
              <a:srgbClr val="441D6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字魂105号-简雅黑" panose="00000500000000000000" pitchFamily="2" charset="-122"/>
                <a:ea typeface="字魂105号-简雅黑" panose="00000500000000000000" pitchFamily="2" charset="-122"/>
                <a:cs typeface="字魂105号-简雅黑" panose="00000500000000000000" pitchFamily="2" charset="-122"/>
              </a:endParaRPr>
            </a:p>
          </p:txBody>
        </p:sp>
        <p:sp>
          <p:nvSpPr>
            <p:cNvPr id="64" name="矩形 63">
              <a:extLst>
                <a:ext uri="{FF2B5EF4-FFF2-40B4-BE49-F238E27FC236}">
                  <a16:creationId xmlns:a16="http://schemas.microsoft.com/office/drawing/2014/main" id="{846D8C15-012F-4E1B-8D01-CEAD740688B4}"/>
                </a:ext>
              </a:extLst>
            </p:cNvPr>
            <p:cNvSpPr/>
            <p:nvPr/>
          </p:nvSpPr>
          <p:spPr>
            <a:xfrm flipV="1">
              <a:off x="2194424" y="5224006"/>
              <a:ext cx="380810" cy="380810"/>
            </a:xfrm>
            <a:prstGeom prst="rect">
              <a:avLst/>
            </a:prstGeom>
            <a:solidFill>
              <a:srgbClr val="441D61">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latin typeface="字魂105号-简雅黑" panose="00000500000000000000" pitchFamily="2" charset="-122"/>
                <a:ea typeface="字魂105号-简雅黑" panose="00000500000000000000" pitchFamily="2" charset="-122"/>
                <a:cs typeface="字魂105号-简雅黑" panose="00000500000000000000" pitchFamily="2" charset="-122"/>
              </a:endParaRPr>
            </a:p>
          </p:txBody>
        </p:sp>
        <p:sp>
          <p:nvSpPr>
            <p:cNvPr id="65" name="矩形 64">
              <a:extLst>
                <a:ext uri="{FF2B5EF4-FFF2-40B4-BE49-F238E27FC236}">
                  <a16:creationId xmlns:a16="http://schemas.microsoft.com/office/drawing/2014/main" id="{B8809F30-4FC4-47B3-A3DC-BD1D915197BB}"/>
                </a:ext>
              </a:extLst>
            </p:cNvPr>
            <p:cNvSpPr/>
            <p:nvPr/>
          </p:nvSpPr>
          <p:spPr>
            <a:xfrm flipV="1">
              <a:off x="2855702" y="5224006"/>
              <a:ext cx="380810" cy="380810"/>
            </a:xfrm>
            <a:prstGeom prst="rect">
              <a:avLst/>
            </a:prstGeom>
            <a:solidFill>
              <a:srgbClr val="441D6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字魂105号-简雅黑" panose="00000500000000000000" pitchFamily="2" charset="-122"/>
                <a:ea typeface="字魂105号-简雅黑" panose="00000500000000000000" pitchFamily="2" charset="-122"/>
                <a:cs typeface="字魂105号-简雅黑" panose="00000500000000000000" pitchFamily="2" charset="-122"/>
              </a:endParaRPr>
            </a:p>
          </p:txBody>
        </p:sp>
        <p:sp>
          <p:nvSpPr>
            <p:cNvPr id="66" name="矩形 65">
              <a:extLst>
                <a:ext uri="{FF2B5EF4-FFF2-40B4-BE49-F238E27FC236}">
                  <a16:creationId xmlns:a16="http://schemas.microsoft.com/office/drawing/2014/main" id="{0DD6797F-2D7D-4C39-8E94-C4F819BE87AA}"/>
                </a:ext>
              </a:extLst>
            </p:cNvPr>
            <p:cNvSpPr/>
            <p:nvPr/>
          </p:nvSpPr>
          <p:spPr>
            <a:xfrm flipV="1">
              <a:off x="3516980" y="5224006"/>
              <a:ext cx="380810" cy="380810"/>
            </a:xfrm>
            <a:prstGeom prst="rect">
              <a:avLst/>
            </a:prstGeom>
            <a:solidFill>
              <a:srgbClr val="441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字魂105号-简雅黑" panose="00000500000000000000" pitchFamily="2" charset="-122"/>
                <a:ea typeface="字魂105号-简雅黑" panose="00000500000000000000" pitchFamily="2" charset="-122"/>
                <a:cs typeface="字魂105号-简雅黑" panose="00000500000000000000" pitchFamily="2" charset="-122"/>
              </a:endParaRPr>
            </a:p>
          </p:txBody>
        </p:sp>
        <p:sp>
          <p:nvSpPr>
            <p:cNvPr id="67" name="矩形 66">
              <a:extLst>
                <a:ext uri="{FF2B5EF4-FFF2-40B4-BE49-F238E27FC236}">
                  <a16:creationId xmlns:a16="http://schemas.microsoft.com/office/drawing/2014/main" id="{2514FA78-499A-43DB-9485-58D446B29473}"/>
                </a:ext>
              </a:extLst>
            </p:cNvPr>
            <p:cNvSpPr/>
            <p:nvPr/>
          </p:nvSpPr>
          <p:spPr>
            <a:xfrm flipV="1">
              <a:off x="4214518" y="5224005"/>
              <a:ext cx="380810" cy="380810"/>
            </a:xfrm>
            <a:prstGeom prst="rect">
              <a:avLst/>
            </a:prstGeom>
            <a:solidFill>
              <a:srgbClr val="441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字魂105号-简雅黑" panose="00000500000000000000" pitchFamily="2" charset="-122"/>
                <a:ea typeface="字魂105号-简雅黑" panose="00000500000000000000" pitchFamily="2" charset="-122"/>
                <a:cs typeface="字魂105号-简雅黑" panose="00000500000000000000" pitchFamily="2" charset="-122"/>
              </a:endParaRPr>
            </a:p>
          </p:txBody>
        </p:sp>
      </p:grpSp>
      <p:sp>
        <p:nvSpPr>
          <p:cNvPr id="45" name="图形">
            <a:extLst>
              <a:ext uri="{FF2B5EF4-FFF2-40B4-BE49-F238E27FC236}">
                <a16:creationId xmlns:a16="http://schemas.microsoft.com/office/drawing/2014/main" id="{E3ADE748-CAE8-4ACD-997F-4B776F2538AA}"/>
              </a:ext>
            </a:extLst>
          </p:cNvPr>
          <p:cNvSpPr txBox="1"/>
          <p:nvPr>
            <p:custDataLst>
              <p:tags r:id="rId1"/>
            </p:custDataLst>
          </p:nvPr>
        </p:nvSpPr>
        <p:spPr>
          <a:xfrm>
            <a:off x="496809" y="673456"/>
            <a:ext cx="8047355" cy="523220"/>
          </a:xfrm>
          <a:prstGeom prst="rect">
            <a:avLst/>
          </a:prstGeom>
          <a:noFill/>
        </p:spPr>
        <p:txBody>
          <a:bodyPr wrap="square" rtlCol="0" anchor="t">
            <a:spAutoFit/>
          </a:bodyPr>
          <a:lstStyle/>
          <a:p>
            <a:r>
              <a:rPr lang="zh-CN" altLang="en-US" sz="2800" cap="all" dirty="0">
                <a:solidFill>
                  <a:schemeClr val="tx1">
                    <a:lumMod val="75000"/>
                    <a:lumOff val="25000"/>
                  </a:schemeClr>
                </a:solidFill>
                <a:latin typeface="思源宋体 CN Heavy" panose="02020900000000000000" charset="-122"/>
                <a:ea typeface="思源宋体 CN Heavy" panose="02020900000000000000" charset="-122"/>
                <a:cs typeface="思源宋体 CN Heavy" panose="02020900000000000000" charset="-122"/>
                <a:sym typeface="+mn-ea"/>
              </a:rPr>
              <a:t>国家专利导航综合服务平台</a:t>
            </a:r>
            <a:endParaRPr lang="zh-CN" altLang="en-US" sz="2800" cap="all" dirty="0">
              <a:solidFill>
                <a:schemeClr val="tx1">
                  <a:lumMod val="75000"/>
                  <a:lumOff val="25000"/>
                </a:schemeClr>
              </a:solidFill>
              <a:uFillTx/>
              <a:latin typeface="思源宋体 CN Heavy" panose="02020900000000000000" charset="-122"/>
              <a:ea typeface="思源宋体 CN Heavy" panose="02020900000000000000" charset="-122"/>
              <a:cs typeface="思源宋体 CN Heavy" panose="02020900000000000000" charset="-122"/>
              <a:sym typeface="+mn-ea"/>
            </a:endParaRPr>
          </a:p>
        </p:txBody>
      </p:sp>
      <p:sp>
        <p:nvSpPr>
          <p:cNvPr id="27" name="TextBox 29">
            <a:extLst>
              <a:ext uri="{FF2B5EF4-FFF2-40B4-BE49-F238E27FC236}">
                <a16:creationId xmlns:a16="http://schemas.microsoft.com/office/drawing/2014/main" id="{1198064B-454B-4068-A6F7-86142F0796EA}"/>
              </a:ext>
            </a:extLst>
          </p:cNvPr>
          <p:cNvSpPr txBox="1"/>
          <p:nvPr/>
        </p:nvSpPr>
        <p:spPr>
          <a:xfrm>
            <a:off x="5673821" y="262748"/>
            <a:ext cx="5536178" cy="2150717"/>
          </a:xfrm>
          <a:prstGeom prst="rect">
            <a:avLst/>
          </a:prstGeom>
          <a:noFill/>
        </p:spPr>
        <p:txBody>
          <a:bodyPr wrap="square" lIns="0" tIns="0" rIns="0" bIns="0" rtlCol="0">
            <a:spAutoFit/>
          </a:bodyPr>
          <a:lstStyle/>
          <a:p>
            <a:pPr algn="just">
              <a:lnSpc>
                <a:spcPct val="150000"/>
              </a:lnSpc>
            </a:pPr>
            <a:r>
              <a:rPr lang="zh-CN" altLang="en-US" sz="2400" b="1" dirty="0">
                <a:solidFill>
                  <a:schemeClr val="tx1">
                    <a:lumMod val="65000"/>
                    <a:lumOff val="35000"/>
                  </a:schemeClr>
                </a:solidFill>
                <a:latin typeface="微软雅黑" pitchFamily="34" charset="-122"/>
                <a:ea typeface="微软雅黑" pitchFamily="34" charset="-122"/>
              </a:rPr>
              <a:t>登录网址：</a:t>
            </a:r>
            <a:r>
              <a:rPr lang="en-US" altLang="zh-CN" sz="2400" b="1" dirty="0">
                <a:solidFill>
                  <a:schemeClr val="tx1">
                    <a:lumMod val="65000"/>
                    <a:lumOff val="35000"/>
                  </a:schemeClr>
                </a:solidFill>
                <a:latin typeface="微软雅黑" pitchFamily="34" charset="-122"/>
                <a:ea typeface="微软雅黑" pitchFamily="34" charset="-122"/>
                <a:hlinkClick r:id="rId3"/>
              </a:rPr>
              <a:t>www.patentnavi.org.cn</a:t>
            </a:r>
            <a:endParaRPr lang="en-US" altLang="zh-CN" sz="2400" b="1" dirty="0">
              <a:solidFill>
                <a:schemeClr val="tx1">
                  <a:lumMod val="65000"/>
                  <a:lumOff val="35000"/>
                </a:schemeClr>
              </a:solidFill>
              <a:latin typeface="微软雅黑" pitchFamily="34" charset="-122"/>
              <a:ea typeface="微软雅黑" pitchFamily="34" charset="-122"/>
            </a:endParaRPr>
          </a:p>
          <a:p>
            <a:pPr algn="just">
              <a:lnSpc>
                <a:spcPct val="150000"/>
              </a:lnSpc>
            </a:pPr>
            <a:r>
              <a:rPr lang="zh-CN" altLang="en-US" sz="2400" b="1" dirty="0">
                <a:solidFill>
                  <a:schemeClr val="tx1">
                    <a:lumMod val="65000"/>
                    <a:lumOff val="35000"/>
                  </a:schemeClr>
                </a:solidFill>
                <a:latin typeface="微软雅黑" pitchFamily="34" charset="-122"/>
                <a:ea typeface="微软雅黑" pitchFamily="34" charset="-122"/>
              </a:rPr>
              <a:t>学院管理员帐号：</a:t>
            </a:r>
            <a:r>
              <a:rPr lang="en-US" altLang="zh-CN" sz="2400" b="1" dirty="0" err="1">
                <a:solidFill>
                  <a:schemeClr val="tx1">
                    <a:lumMod val="65000"/>
                    <a:lumOff val="35000"/>
                  </a:schemeClr>
                </a:solidFill>
                <a:latin typeface="微软雅黑" pitchFamily="34" charset="-122"/>
                <a:ea typeface="微软雅黑" pitchFamily="34" charset="-122"/>
              </a:rPr>
              <a:t>nl</a:t>
            </a:r>
            <a:r>
              <a:rPr lang="en-US" altLang="zh-CN" sz="2400" b="1" dirty="0">
                <a:solidFill>
                  <a:schemeClr val="tx1">
                    <a:lumMod val="65000"/>
                    <a:lumOff val="35000"/>
                  </a:schemeClr>
                </a:solidFill>
                <a:latin typeface="微软雅黑" pitchFamily="34" charset="-122"/>
                <a:ea typeface="微软雅黑" pitchFamily="34" charset="-122"/>
              </a:rPr>
              <a:t>+</a:t>
            </a:r>
            <a:r>
              <a:rPr lang="zh-CN" altLang="en-US" sz="2400" b="1" dirty="0">
                <a:solidFill>
                  <a:schemeClr val="tx1">
                    <a:lumMod val="65000"/>
                    <a:lumOff val="35000"/>
                  </a:schemeClr>
                </a:solidFill>
                <a:latin typeface="微软雅黑" pitchFamily="34" charset="-122"/>
                <a:ea typeface="微软雅黑" pitchFamily="34" charset="-122"/>
              </a:rPr>
              <a:t>不变号 </a:t>
            </a:r>
            <a:endParaRPr lang="en-US" altLang="zh-CN" sz="2400" b="1" dirty="0">
              <a:solidFill>
                <a:schemeClr val="tx1">
                  <a:lumMod val="65000"/>
                  <a:lumOff val="35000"/>
                </a:schemeClr>
              </a:solidFill>
              <a:latin typeface="微软雅黑" pitchFamily="34" charset="-122"/>
              <a:ea typeface="微软雅黑" pitchFamily="34" charset="-122"/>
            </a:endParaRPr>
          </a:p>
          <a:p>
            <a:pPr algn="just">
              <a:lnSpc>
                <a:spcPct val="150000"/>
              </a:lnSpc>
            </a:pPr>
            <a:r>
              <a:rPr lang="zh-CN" altLang="en-US" sz="2400" b="1" dirty="0">
                <a:solidFill>
                  <a:schemeClr val="tx1">
                    <a:lumMod val="65000"/>
                    <a:lumOff val="35000"/>
                  </a:schemeClr>
                </a:solidFill>
                <a:latin typeface="微软雅黑" pitchFamily="34" charset="-122"/>
                <a:ea typeface="微软雅黑" pitchFamily="34" charset="-122"/>
              </a:rPr>
              <a:t>密码：</a:t>
            </a:r>
            <a:r>
              <a:rPr lang="en-US" altLang="zh-CN" sz="2400" b="1" dirty="0">
                <a:solidFill>
                  <a:schemeClr val="tx1">
                    <a:lumMod val="65000"/>
                    <a:lumOff val="35000"/>
                  </a:schemeClr>
                </a:solidFill>
                <a:latin typeface="微软雅黑" pitchFamily="34" charset="-122"/>
                <a:ea typeface="微软雅黑" pitchFamily="34" charset="-122"/>
              </a:rPr>
              <a:t>nl123456</a:t>
            </a:r>
            <a:endParaRPr lang="zh-CN" altLang="zh-CN" sz="2400" b="1" dirty="0">
              <a:solidFill>
                <a:schemeClr val="tx1">
                  <a:lumMod val="65000"/>
                  <a:lumOff val="35000"/>
                </a:schemeClr>
              </a:solidFill>
              <a:latin typeface="微软雅黑" pitchFamily="34" charset="-122"/>
              <a:ea typeface="微软雅黑" pitchFamily="34" charset="-122"/>
            </a:endParaRPr>
          </a:p>
          <a:p>
            <a:pPr algn="just">
              <a:lnSpc>
                <a:spcPct val="150000"/>
              </a:lnSpc>
            </a:pPr>
            <a:endParaRPr lang="zh-CN" altLang="zh-CN" sz="2400" b="1" dirty="0">
              <a:solidFill>
                <a:schemeClr val="tx1">
                  <a:lumMod val="65000"/>
                  <a:lumOff val="35000"/>
                </a:schemeClr>
              </a:solidFill>
              <a:latin typeface="微软雅黑" pitchFamily="34" charset="-122"/>
              <a:ea typeface="微软雅黑" pitchFamily="34" charset="-122"/>
            </a:endParaRPr>
          </a:p>
        </p:txBody>
      </p:sp>
      <p:pic>
        <p:nvPicPr>
          <p:cNvPr id="2" name="图片 1">
            <a:extLst>
              <a:ext uri="{FF2B5EF4-FFF2-40B4-BE49-F238E27FC236}">
                <a16:creationId xmlns:a16="http://schemas.microsoft.com/office/drawing/2014/main" id="{75383EAC-EE21-4615-8C08-9B79247805B1}"/>
              </a:ext>
            </a:extLst>
          </p:cNvPr>
          <p:cNvPicPr>
            <a:picLocks noChangeAspect="1"/>
          </p:cNvPicPr>
          <p:nvPr/>
        </p:nvPicPr>
        <p:blipFill>
          <a:blip r:embed="rId4"/>
          <a:stretch>
            <a:fillRect/>
          </a:stretch>
        </p:blipFill>
        <p:spPr>
          <a:xfrm>
            <a:off x="345233" y="1897923"/>
            <a:ext cx="9642764" cy="4697329"/>
          </a:xfrm>
          <a:prstGeom prst="rect">
            <a:avLst/>
          </a:prstGeom>
        </p:spPr>
      </p:pic>
      <p:pic>
        <p:nvPicPr>
          <p:cNvPr id="3" name="图片 2">
            <a:extLst>
              <a:ext uri="{FF2B5EF4-FFF2-40B4-BE49-F238E27FC236}">
                <a16:creationId xmlns:a16="http://schemas.microsoft.com/office/drawing/2014/main" id="{9BDC537B-47B6-FE62-BBC0-86B0F60BD8CA}"/>
              </a:ext>
            </a:extLst>
          </p:cNvPr>
          <p:cNvPicPr>
            <a:picLocks noChangeAspect="1"/>
          </p:cNvPicPr>
          <p:nvPr/>
        </p:nvPicPr>
        <p:blipFill>
          <a:blip r:embed="rId5"/>
          <a:stretch>
            <a:fillRect/>
          </a:stretch>
        </p:blipFill>
        <p:spPr>
          <a:xfrm>
            <a:off x="4231296" y="1989570"/>
            <a:ext cx="7068203" cy="4657583"/>
          </a:xfrm>
          <a:prstGeom prst="rect">
            <a:avLst/>
          </a:prstGeom>
        </p:spPr>
      </p:pic>
    </p:spTree>
    <p:extLst>
      <p:ext uri="{BB962C8B-B14F-4D97-AF65-F5344CB8AC3E}">
        <p14:creationId xmlns:p14="http://schemas.microsoft.com/office/powerpoint/2010/main" val="4321469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 name="组合 46">
            <a:extLst>
              <a:ext uri="{FF2B5EF4-FFF2-40B4-BE49-F238E27FC236}">
                <a16:creationId xmlns:a16="http://schemas.microsoft.com/office/drawing/2014/main" id="{3361CB2F-97BE-42C5-9C65-B8FEBFE71E99}"/>
              </a:ext>
            </a:extLst>
          </p:cNvPr>
          <p:cNvGrpSpPr/>
          <p:nvPr/>
        </p:nvGrpSpPr>
        <p:grpSpPr>
          <a:xfrm flipH="1">
            <a:off x="531627" y="1338107"/>
            <a:ext cx="1522519" cy="155713"/>
            <a:chOff x="871869" y="5224005"/>
            <a:chExt cx="3723459" cy="380811"/>
          </a:xfrm>
        </p:grpSpPr>
        <p:sp>
          <p:nvSpPr>
            <p:cNvPr id="62" name="矩形 61">
              <a:extLst>
                <a:ext uri="{FF2B5EF4-FFF2-40B4-BE49-F238E27FC236}">
                  <a16:creationId xmlns:a16="http://schemas.microsoft.com/office/drawing/2014/main" id="{2CAF1C9A-26D5-4B86-90D3-50AC0B99B5E0}"/>
                </a:ext>
              </a:extLst>
            </p:cNvPr>
            <p:cNvSpPr/>
            <p:nvPr/>
          </p:nvSpPr>
          <p:spPr>
            <a:xfrm flipV="1">
              <a:off x="871869" y="5224006"/>
              <a:ext cx="380810" cy="380810"/>
            </a:xfrm>
            <a:prstGeom prst="rect">
              <a:avLst/>
            </a:prstGeom>
            <a:solidFill>
              <a:srgbClr val="441D61">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字魂105号-简雅黑" panose="00000500000000000000" pitchFamily="2" charset="-122"/>
                <a:ea typeface="字魂105号-简雅黑" panose="00000500000000000000" pitchFamily="2" charset="-122"/>
                <a:cs typeface="字魂105号-简雅黑" panose="00000500000000000000" pitchFamily="2" charset="-122"/>
              </a:endParaRPr>
            </a:p>
          </p:txBody>
        </p:sp>
        <p:sp>
          <p:nvSpPr>
            <p:cNvPr id="63" name="矩形 62">
              <a:extLst>
                <a:ext uri="{FF2B5EF4-FFF2-40B4-BE49-F238E27FC236}">
                  <a16:creationId xmlns:a16="http://schemas.microsoft.com/office/drawing/2014/main" id="{6D182903-D870-42EF-A727-9FF7A8491C15}"/>
                </a:ext>
              </a:extLst>
            </p:cNvPr>
            <p:cNvSpPr/>
            <p:nvPr/>
          </p:nvSpPr>
          <p:spPr>
            <a:xfrm flipV="1">
              <a:off x="1533147" y="5224006"/>
              <a:ext cx="380810" cy="380810"/>
            </a:xfrm>
            <a:prstGeom prst="rect">
              <a:avLst/>
            </a:prstGeom>
            <a:solidFill>
              <a:srgbClr val="441D6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字魂105号-简雅黑" panose="00000500000000000000" pitchFamily="2" charset="-122"/>
                <a:ea typeface="字魂105号-简雅黑" panose="00000500000000000000" pitchFamily="2" charset="-122"/>
                <a:cs typeface="字魂105号-简雅黑" panose="00000500000000000000" pitchFamily="2" charset="-122"/>
              </a:endParaRPr>
            </a:p>
          </p:txBody>
        </p:sp>
        <p:sp>
          <p:nvSpPr>
            <p:cNvPr id="64" name="矩形 63">
              <a:extLst>
                <a:ext uri="{FF2B5EF4-FFF2-40B4-BE49-F238E27FC236}">
                  <a16:creationId xmlns:a16="http://schemas.microsoft.com/office/drawing/2014/main" id="{846D8C15-012F-4E1B-8D01-CEAD740688B4}"/>
                </a:ext>
              </a:extLst>
            </p:cNvPr>
            <p:cNvSpPr/>
            <p:nvPr/>
          </p:nvSpPr>
          <p:spPr>
            <a:xfrm flipV="1">
              <a:off x="2194424" y="5224006"/>
              <a:ext cx="380810" cy="380810"/>
            </a:xfrm>
            <a:prstGeom prst="rect">
              <a:avLst/>
            </a:prstGeom>
            <a:solidFill>
              <a:srgbClr val="441D61">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latin typeface="字魂105号-简雅黑" panose="00000500000000000000" pitchFamily="2" charset="-122"/>
                <a:ea typeface="字魂105号-简雅黑" panose="00000500000000000000" pitchFamily="2" charset="-122"/>
                <a:cs typeface="字魂105号-简雅黑" panose="00000500000000000000" pitchFamily="2" charset="-122"/>
              </a:endParaRPr>
            </a:p>
          </p:txBody>
        </p:sp>
        <p:sp>
          <p:nvSpPr>
            <p:cNvPr id="65" name="矩形 64">
              <a:extLst>
                <a:ext uri="{FF2B5EF4-FFF2-40B4-BE49-F238E27FC236}">
                  <a16:creationId xmlns:a16="http://schemas.microsoft.com/office/drawing/2014/main" id="{B8809F30-4FC4-47B3-A3DC-BD1D915197BB}"/>
                </a:ext>
              </a:extLst>
            </p:cNvPr>
            <p:cNvSpPr/>
            <p:nvPr/>
          </p:nvSpPr>
          <p:spPr>
            <a:xfrm flipV="1">
              <a:off x="2855702" y="5224006"/>
              <a:ext cx="380810" cy="380810"/>
            </a:xfrm>
            <a:prstGeom prst="rect">
              <a:avLst/>
            </a:prstGeom>
            <a:solidFill>
              <a:srgbClr val="441D6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字魂105号-简雅黑" panose="00000500000000000000" pitchFamily="2" charset="-122"/>
                <a:ea typeface="字魂105号-简雅黑" panose="00000500000000000000" pitchFamily="2" charset="-122"/>
                <a:cs typeface="字魂105号-简雅黑" panose="00000500000000000000" pitchFamily="2" charset="-122"/>
              </a:endParaRPr>
            </a:p>
          </p:txBody>
        </p:sp>
        <p:sp>
          <p:nvSpPr>
            <p:cNvPr id="66" name="矩形 65">
              <a:extLst>
                <a:ext uri="{FF2B5EF4-FFF2-40B4-BE49-F238E27FC236}">
                  <a16:creationId xmlns:a16="http://schemas.microsoft.com/office/drawing/2014/main" id="{0DD6797F-2D7D-4C39-8E94-C4F819BE87AA}"/>
                </a:ext>
              </a:extLst>
            </p:cNvPr>
            <p:cNvSpPr/>
            <p:nvPr/>
          </p:nvSpPr>
          <p:spPr>
            <a:xfrm flipV="1">
              <a:off x="3516980" y="5224006"/>
              <a:ext cx="380810" cy="380810"/>
            </a:xfrm>
            <a:prstGeom prst="rect">
              <a:avLst/>
            </a:prstGeom>
            <a:solidFill>
              <a:srgbClr val="441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字魂105号-简雅黑" panose="00000500000000000000" pitchFamily="2" charset="-122"/>
                <a:ea typeface="字魂105号-简雅黑" panose="00000500000000000000" pitchFamily="2" charset="-122"/>
                <a:cs typeface="字魂105号-简雅黑" panose="00000500000000000000" pitchFamily="2" charset="-122"/>
              </a:endParaRPr>
            </a:p>
          </p:txBody>
        </p:sp>
        <p:sp>
          <p:nvSpPr>
            <p:cNvPr id="67" name="矩形 66">
              <a:extLst>
                <a:ext uri="{FF2B5EF4-FFF2-40B4-BE49-F238E27FC236}">
                  <a16:creationId xmlns:a16="http://schemas.microsoft.com/office/drawing/2014/main" id="{2514FA78-499A-43DB-9485-58D446B29473}"/>
                </a:ext>
              </a:extLst>
            </p:cNvPr>
            <p:cNvSpPr/>
            <p:nvPr/>
          </p:nvSpPr>
          <p:spPr>
            <a:xfrm flipV="1">
              <a:off x="4214518" y="5224005"/>
              <a:ext cx="380810" cy="380810"/>
            </a:xfrm>
            <a:prstGeom prst="rect">
              <a:avLst/>
            </a:prstGeom>
            <a:solidFill>
              <a:srgbClr val="441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字魂105号-简雅黑" panose="00000500000000000000" pitchFamily="2" charset="-122"/>
                <a:ea typeface="字魂105号-简雅黑" panose="00000500000000000000" pitchFamily="2" charset="-122"/>
                <a:cs typeface="字魂105号-简雅黑" panose="00000500000000000000" pitchFamily="2" charset="-122"/>
              </a:endParaRPr>
            </a:p>
          </p:txBody>
        </p:sp>
      </p:grpSp>
      <p:sp>
        <p:nvSpPr>
          <p:cNvPr id="45" name="图形">
            <a:extLst>
              <a:ext uri="{FF2B5EF4-FFF2-40B4-BE49-F238E27FC236}">
                <a16:creationId xmlns:a16="http://schemas.microsoft.com/office/drawing/2014/main" id="{E3ADE748-CAE8-4ACD-997F-4B776F2538AA}"/>
              </a:ext>
            </a:extLst>
          </p:cNvPr>
          <p:cNvSpPr txBox="1"/>
          <p:nvPr>
            <p:custDataLst>
              <p:tags r:id="rId1"/>
            </p:custDataLst>
          </p:nvPr>
        </p:nvSpPr>
        <p:spPr>
          <a:xfrm>
            <a:off x="496809" y="673456"/>
            <a:ext cx="4108817" cy="523220"/>
          </a:xfrm>
          <a:prstGeom prst="rect">
            <a:avLst/>
          </a:prstGeom>
          <a:noFill/>
        </p:spPr>
        <p:txBody>
          <a:bodyPr wrap="square" rtlCol="0" anchor="t">
            <a:spAutoFit/>
          </a:bodyPr>
          <a:lstStyle/>
          <a:p>
            <a:r>
              <a:rPr lang="en-US" altLang="zh-CN" sz="2800" cap="all" dirty="0">
                <a:solidFill>
                  <a:schemeClr val="tx1">
                    <a:lumMod val="75000"/>
                    <a:lumOff val="25000"/>
                  </a:schemeClr>
                </a:solidFill>
                <a:latin typeface="思源宋体 CN Heavy" panose="02020900000000000000" charset="-122"/>
                <a:ea typeface="思源宋体 CN Heavy" panose="02020900000000000000" charset="-122"/>
                <a:cs typeface="思源宋体 CN Heavy" panose="02020900000000000000" charset="-122"/>
                <a:sym typeface="+mn-ea"/>
              </a:rPr>
              <a:t>2. </a:t>
            </a:r>
            <a:r>
              <a:rPr lang="zh-CN" altLang="en-US" sz="2800" cap="all" dirty="0">
                <a:solidFill>
                  <a:schemeClr val="tx1">
                    <a:lumMod val="75000"/>
                    <a:lumOff val="25000"/>
                  </a:schemeClr>
                </a:solidFill>
                <a:latin typeface="思源宋体 CN Heavy" panose="02020900000000000000" charset="-122"/>
                <a:ea typeface="思源宋体 CN Heavy" panose="02020900000000000000" charset="-122"/>
                <a:cs typeface="思源宋体 CN Heavy" panose="02020900000000000000" charset="-122"/>
                <a:sym typeface="+mn-ea"/>
              </a:rPr>
              <a:t>建立发明人账户</a:t>
            </a:r>
            <a:endParaRPr lang="zh-CN" altLang="en-US" sz="2800" cap="all" dirty="0">
              <a:solidFill>
                <a:schemeClr val="tx1">
                  <a:lumMod val="75000"/>
                  <a:lumOff val="25000"/>
                </a:schemeClr>
              </a:solidFill>
              <a:uFillTx/>
              <a:latin typeface="思源宋体 CN Heavy" panose="02020900000000000000" charset="-122"/>
              <a:ea typeface="思源宋体 CN Heavy" panose="02020900000000000000" charset="-122"/>
              <a:cs typeface="思源宋体 CN Heavy" panose="02020900000000000000" charset="-122"/>
              <a:sym typeface="+mn-ea"/>
            </a:endParaRPr>
          </a:p>
        </p:txBody>
      </p:sp>
      <p:sp>
        <p:nvSpPr>
          <p:cNvPr id="2" name="矩形 1">
            <a:extLst>
              <a:ext uri="{FF2B5EF4-FFF2-40B4-BE49-F238E27FC236}">
                <a16:creationId xmlns:a16="http://schemas.microsoft.com/office/drawing/2014/main" id="{7BF648BB-8540-46AA-BFE5-18F5D15B3855}"/>
              </a:ext>
            </a:extLst>
          </p:cNvPr>
          <p:cNvSpPr/>
          <p:nvPr/>
        </p:nvSpPr>
        <p:spPr>
          <a:xfrm>
            <a:off x="418305" y="1600714"/>
            <a:ext cx="6186309" cy="581057"/>
          </a:xfrm>
          <a:prstGeom prst="rect">
            <a:avLst/>
          </a:prstGeom>
        </p:spPr>
        <p:txBody>
          <a:bodyPr wrap="none">
            <a:spAutoFit/>
          </a:bodyPr>
          <a:lstStyle/>
          <a:p>
            <a:pPr marL="457200" indent="-457200" algn="just">
              <a:lnSpc>
                <a:spcPct val="150000"/>
              </a:lnSpc>
              <a:buFont typeface="Wingdings" panose="05000000000000000000" pitchFamily="2" charset="2"/>
              <a:buChar char="Ø"/>
            </a:pPr>
            <a:r>
              <a:rPr lang="zh-CN" altLang="en-US" sz="2400" dirty="0">
                <a:latin typeface="微软雅黑" pitchFamily="34" charset="-122"/>
                <a:ea typeface="微软雅黑" pitchFamily="34" charset="-122"/>
              </a:rPr>
              <a:t>学院管理员建立发明人帐号（逐一建立）</a:t>
            </a:r>
            <a:endParaRPr lang="en-US" altLang="zh-CN" sz="2400" dirty="0">
              <a:latin typeface="微软雅黑" pitchFamily="34" charset="-122"/>
              <a:ea typeface="微软雅黑" pitchFamily="34" charset="-122"/>
            </a:endParaRPr>
          </a:p>
        </p:txBody>
      </p:sp>
      <p:pic>
        <p:nvPicPr>
          <p:cNvPr id="5" name="图片 4">
            <a:extLst>
              <a:ext uri="{FF2B5EF4-FFF2-40B4-BE49-F238E27FC236}">
                <a16:creationId xmlns:a16="http://schemas.microsoft.com/office/drawing/2014/main" id="{E64B305C-AB00-4F61-94BB-9D29F66FD646}"/>
              </a:ext>
            </a:extLst>
          </p:cNvPr>
          <p:cNvPicPr>
            <a:picLocks noChangeAspect="1"/>
          </p:cNvPicPr>
          <p:nvPr/>
        </p:nvPicPr>
        <p:blipFill>
          <a:blip r:embed="rId4"/>
          <a:stretch>
            <a:fillRect/>
          </a:stretch>
        </p:blipFill>
        <p:spPr>
          <a:xfrm>
            <a:off x="496809" y="2288666"/>
            <a:ext cx="6164019" cy="3749880"/>
          </a:xfrm>
          <a:prstGeom prst="rect">
            <a:avLst/>
          </a:prstGeom>
        </p:spPr>
      </p:pic>
      <p:pic>
        <p:nvPicPr>
          <p:cNvPr id="10" name="图片 9">
            <a:extLst>
              <a:ext uri="{FF2B5EF4-FFF2-40B4-BE49-F238E27FC236}">
                <a16:creationId xmlns:a16="http://schemas.microsoft.com/office/drawing/2014/main" id="{43A8E7C4-AFD1-47E3-AC37-7384F7995864}"/>
              </a:ext>
            </a:extLst>
          </p:cNvPr>
          <p:cNvPicPr>
            <a:picLocks noChangeAspect="1"/>
          </p:cNvPicPr>
          <p:nvPr/>
        </p:nvPicPr>
        <p:blipFill>
          <a:blip r:embed="rId5"/>
          <a:stretch>
            <a:fillRect/>
          </a:stretch>
        </p:blipFill>
        <p:spPr>
          <a:xfrm>
            <a:off x="7088333" y="870654"/>
            <a:ext cx="4108817" cy="4987851"/>
          </a:xfrm>
          <a:prstGeom prst="rect">
            <a:avLst/>
          </a:prstGeom>
        </p:spPr>
      </p:pic>
    </p:spTree>
    <p:extLst>
      <p:ext uri="{BB962C8B-B14F-4D97-AF65-F5344CB8AC3E}">
        <p14:creationId xmlns:p14="http://schemas.microsoft.com/office/powerpoint/2010/main" val="9189399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 name="组合 46">
            <a:extLst>
              <a:ext uri="{FF2B5EF4-FFF2-40B4-BE49-F238E27FC236}">
                <a16:creationId xmlns:a16="http://schemas.microsoft.com/office/drawing/2014/main" id="{3361CB2F-97BE-42C5-9C65-B8FEBFE71E99}"/>
              </a:ext>
            </a:extLst>
          </p:cNvPr>
          <p:cNvGrpSpPr/>
          <p:nvPr/>
        </p:nvGrpSpPr>
        <p:grpSpPr>
          <a:xfrm flipH="1">
            <a:off x="531627" y="1338107"/>
            <a:ext cx="1522519" cy="155713"/>
            <a:chOff x="871869" y="5224005"/>
            <a:chExt cx="3723459" cy="380811"/>
          </a:xfrm>
        </p:grpSpPr>
        <p:sp>
          <p:nvSpPr>
            <p:cNvPr id="62" name="矩形 61">
              <a:extLst>
                <a:ext uri="{FF2B5EF4-FFF2-40B4-BE49-F238E27FC236}">
                  <a16:creationId xmlns:a16="http://schemas.microsoft.com/office/drawing/2014/main" id="{2CAF1C9A-26D5-4B86-90D3-50AC0B99B5E0}"/>
                </a:ext>
              </a:extLst>
            </p:cNvPr>
            <p:cNvSpPr/>
            <p:nvPr/>
          </p:nvSpPr>
          <p:spPr>
            <a:xfrm flipV="1">
              <a:off x="871869" y="5224006"/>
              <a:ext cx="380810" cy="380810"/>
            </a:xfrm>
            <a:prstGeom prst="rect">
              <a:avLst/>
            </a:prstGeom>
            <a:solidFill>
              <a:srgbClr val="441D61">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字魂105号-简雅黑" panose="00000500000000000000" pitchFamily="2" charset="-122"/>
                <a:ea typeface="字魂105号-简雅黑" panose="00000500000000000000" pitchFamily="2" charset="-122"/>
                <a:cs typeface="字魂105号-简雅黑" panose="00000500000000000000" pitchFamily="2" charset="-122"/>
              </a:endParaRPr>
            </a:p>
          </p:txBody>
        </p:sp>
        <p:sp>
          <p:nvSpPr>
            <p:cNvPr id="63" name="矩形 62">
              <a:extLst>
                <a:ext uri="{FF2B5EF4-FFF2-40B4-BE49-F238E27FC236}">
                  <a16:creationId xmlns:a16="http://schemas.microsoft.com/office/drawing/2014/main" id="{6D182903-D870-42EF-A727-9FF7A8491C15}"/>
                </a:ext>
              </a:extLst>
            </p:cNvPr>
            <p:cNvSpPr/>
            <p:nvPr/>
          </p:nvSpPr>
          <p:spPr>
            <a:xfrm flipV="1">
              <a:off x="1533147" y="5224006"/>
              <a:ext cx="380810" cy="380810"/>
            </a:xfrm>
            <a:prstGeom prst="rect">
              <a:avLst/>
            </a:prstGeom>
            <a:solidFill>
              <a:srgbClr val="441D6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字魂105号-简雅黑" panose="00000500000000000000" pitchFamily="2" charset="-122"/>
                <a:ea typeface="字魂105号-简雅黑" panose="00000500000000000000" pitchFamily="2" charset="-122"/>
                <a:cs typeface="字魂105号-简雅黑" panose="00000500000000000000" pitchFamily="2" charset="-122"/>
              </a:endParaRPr>
            </a:p>
          </p:txBody>
        </p:sp>
        <p:sp>
          <p:nvSpPr>
            <p:cNvPr id="64" name="矩形 63">
              <a:extLst>
                <a:ext uri="{FF2B5EF4-FFF2-40B4-BE49-F238E27FC236}">
                  <a16:creationId xmlns:a16="http://schemas.microsoft.com/office/drawing/2014/main" id="{846D8C15-012F-4E1B-8D01-CEAD740688B4}"/>
                </a:ext>
              </a:extLst>
            </p:cNvPr>
            <p:cNvSpPr/>
            <p:nvPr/>
          </p:nvSpPr>
          <p:spPr>
            <a:xfrm flipV="1">
              <a:off x="2194424" y="5224006"/>
              <a:ext cx="380810" cy="380810"/>
            </a:xfrm>
            <a:prstGeom prst="rect">
              <a:avLst/>
            </a:prstGeom>
            <a:solidFill>
              <a:srgbClr val="441D61">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latin typeface="字魂105号-简雅黑" panose="00000500000000000000" pitchFamily="2" charset="-122"/>
                <a:ea typeface="字魂105号-简雅黑" panose="00000500000000000000" pitchFamily="2" charset="-122"/>
                <a:cs typeface="字魂105号-简雅黑" panose="00000500000000000000" pitchFamily="2" charset="-122"/>
              </a:endParaRPr>
            </a:p>
          </p:txBody>
        </p:sp>
        <p:sp>
          <p:nvSpPr>
            <p:cNvPr id="65" name="矩形 64">
              <a:extLst>
                <a:ext uri="{FF2B5EF4-FFF2-40B4-BE49-F238E27FC236}">
                  <a16:creationId xmlns:a16="http://schemas.microsoft.com/office/drawing/2014/main" id="{B8809F30-4FC4-47B3-A3DC-BD1D915197BB}"/>
                </a:ext>
              </a:extLst>
            </p:cNvPr>
            <p:cNvSpPr/>
            <p:nvPr/>
          </p:nvSpPr>
          <p:spPr>
            <a:xfrm flipV="1">
              <a:off x="2855702" y="5224006"/>
              <a:ext cx="380810" cy="380810"/>
            </a:xfrm>
            <a:prstGeom prst="rect">
              <a:avLst/>
            </a:prstGeom>
            <a:solidFill>
              <a:srgbClr val="441D6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字魂105号-简雅黑" panose="00000500000000000000" pitchFamily="2" charset="-122"/>
                <a:ea typeface="字魂105号-简雅黑" panose="00000500000000000000" pitchFamily="2" charset="-122"/>
                <a:cs typeface="字魂105号-简雅黑" panose="00000500000000000000" pitchFamily="2" charset="-122"/>
              </a:endParaRPr>
            </a:p>
          </p:txBody>
        </p:sp>
        <p:sp>
          <p:nvSpPr>
            <p:cNvPr id="66" name="矩形 65">
              <a:extLst>
                <a:ext uri="{FF2B5EF4-FFF2-40B4-BE49-F238E27FC236}">
                  <a16:creationId xmlns:a16="http://schemas.microsoft.com/office/drawing/2014/main" id="{0DD6797F-2D7D-4C39-8E94-C4F819BE87AA}"/>
                </a:ext>
              </a:extLst>
            </p:cNvPr>
            <p:cNvSpPr/>
            <p:nvPr/>
          </p:nvSpPr>
          <p:spPr>
            <a:xfrm flipV="1">
              <a:off x="3516980" y="5224006"/>
              <a:ext cx="380810" cy="380810"/>
            </a:xfrm>
            <a:prstGeom prst="rect">
              <a:avLst/>
            </a:prstGeom>
            <a:solidFill>
              <a:srgbClr val="441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字魂105号-简雅黑" panose="00000500000000000000" pitchFamily="2" charset="-122"/>
                <a:ea typeface="字魂105号-简雅黑" panose="00000500000000000000" pitchFamily="2" charset="-122"/>
                <a:cs typeface="字魂105号-简雅黑" panose="00000500000000000000" pitchFamily="2" charset="-122"/>
              </a:endParaRPr>
            </a:p>
          </p:txBody>
        </p:sp>
        <p:sp>
          <p:nvSpPr>
            <p:cNvPr id="67" name="矩形 66">
              <a:extLst>
                <a:ext uri="{FF2B5EF4-FFF2-40B4-BE49-F238E27FC236}">
                  <a16:creationId xmlns:a16="http://schemas.microsoft.com/office/drawing/2014/main" id="{2514FA78-499A-43DB-9485-58D446B29473}"/>
                </a:ext>
              </a:extLst>
            </p:cNvPr>
            <p:cNvSpPr/>
            <p:nvPr/>
          </p:nvSpPr>
          <p:spPr>
            <a:xfrm flipV="1">
              <a:off x="4214518" y="5224005"/>
              <a:ext cx="380810" cy="380810"/>
            </a:xfrm>
            <a:prstGeom prst="rect">
              <a:avLst/>
            </a:prstGeom>
            <a:solidFill>
              <a:srgbClr val="441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字魂105号-简雅黑" panose="00000500000000000000" pitchFamily="2" charset="-122"/>
                <a:ea typeface="字魂105号-简雅黑" panose="00000500000000000000" pitchFamily="2" charset="-122"/>
                <a:cs typeface="字魂105号-简雅黑" panose="00000500000000000000" pitchFamily="2" charset="-122"/>
              </a:endParaRPr>
            </a:p>
          </p:txBody>
        </p:sp>
      </p:grpSp>
      <p:pic>
        <p:nvPicPr>
          <p:cNvPr id="3" name="图片 2">
            <a:extLst>
              <a:ext uri="{FF2B5EF4-FFF2-40B4-BE49-F238E27FC236}">
                <a16:creationId xmlns:a16="http://schemas.microsoft.com/office/drawing/2014/main" id="{126C9594-C17D-40DB-9740-BE0070AB50CC}"/>
              </a:ext>
            </a:extLst>
          </p:cNvPr>
          <p:cNvPicPr>
            <a:picLocks noChangeAspect="1"/>
          </p:cNvPicPr>
          <p:nvPr/>
        </p:nvPicPr>
        <p:blipFill>
          <a:blip r:embed="rId4"/>
          <a:stretch>
            <a:fillRect/>
          </a:stretch>
        </p:blipFill>
        <p:spPr>
          <a:xfrm>
            <a:off x="6096000" y="851698"/>
            <a:ext cx="6015319" cy="3186228"/>
          </a:xfrm>
          <a:prstGeom prst="rect">
            <a:avLst/>
          </a:prstGeom>
        </p:spPr>
      </p:pic>
      <p:pic>
        <p:nvPicPr>
          <p:cNvPr id="9" name="图片 8">
            <a:extLst>
              <a:ext uri="{FF2B5EF4-FFF2-40B4-BE49-F238E27FC236}">
                <a16:creationId xmlns:a16="http://schemas.microsoft.com/office/drawing/2014/main" id="{7A5CFD01-2189-47BD-A7C2-C462A79C3D3D}"/>
              </a:ext>
            </a:extLst>
          </p:cNvPr>
          <p:cNvPicPr>
            <a:picLocks noChangeAspect="1"/>
          </p:cNvPicPr>
          <p:nvPr/>
        </p:nvPicPr>
        <p:blipFill>
          <a:blip r:embed="rId5"/>
          <a:stretch>
            <a:fillRect/>
          </a:stretch>
        </p:blipFill>
        <p:spPr>
          <a:xfrm>
            <a:off x="687340" y="4144601"/>
            <a:ext cx="10300168" cy="2039943"/>
          </a:xfrm>
          <a:prstGeom prst="rect">
            <a:avLst/>
          </a:prstGeom>
        </p:spPr>
      </p:pic>
      <p:sp>
        <p:nvSpPr>
          <p:cNvPr id="19" name="矩形 18">
            <a:extLst>
              <a:ext uri="{FF2B5EF4-FFF2-40B4-BE49-F238E27FC236}">
                <a16:creationId xmlns:a16="http://schemas.microsoft.com/office/drawing/2014/main" id="{99766D70-D754-4FF3-B0C8-900BCF62C48E}"/>
              </a:ext>
            </a:extLst>
          </p:cNvPr>
          <p:cNvSpPr/>
          <p:nvPr/>
        </p:nvSpPr>
        <p:spPr>
          <a:xfrm>
            <a:off x="168959" y="1666137"/>
            <a:ext cx="6186309" cy="581057"/>
          </a:xfrm>
          <a:prstGeom prst="rect">
            <a:avLst/>
          </a:prstGeom>
        </p:spPr>
        <p:txBody>
          <a:bodyPr wrap="none">
            <a:spAutoFit/>
          </a:bodyPr>
          <a:lstStyle/>
          <a:p>
            <a:pPr marL="457200" indent="-457200" algn="just">
              <a:lnSpc>
                <a:spcPct val="150000"/>
              </a:lnSpc>
              <a:buFont typeface="Wingdings" panose="05000000000000000000" pitchFamily="2" charset="2"/>
              <a:buChar char="Ø"/>
            </a:pPr>
            <a:r>
              <a:rPr lang="zh-CN" altLang="en-US" sz="2400" dirty="0">
                <a:latin typeface="微软雅黑" pitchFamily="34" charset="-122"/>
                <a:ea typeface="微软雅黑" pitchFamily="34" charset="-122"/>
              </a:rPr>
              <a:t>学院管理员建立发明人帐号</a:t>
            </a:r>
            <a:r>
              <a:rPr lang="zh-CN" altLang="en-US" sz="2400" dirty="0">
                <a:solidFill>
                  <a:srgbClr val="C00000"/>
                </a:solidFill>
                <a:latin typeface="微软雅黑" pitchFamily="34" charset="-122"/>
                <a:ea typeface="微软雅黑" pitchFamily="34" charset="-122"/>
              </a:rPr>
              <a:t>（批量建立）</a:t>
            </a:r>
            <a:endParaRPr lang="en-US" altLang="zh-CN" sz="2400" dirty="0">
              <a:solidFill>
                <a:srgbClr val="C00000"/>
              </a:solidFill>
              <a:latin typeface="微软雅黑" pitchFamily="34" charset="-122"/>
              <a:ea typeface="微软雅黑" pitchFamily="34" charset="-122"/>
            </a:endParaRPr>
          </a:p>
        </p:txBody>
      </p:sp>
      <p:sp>
        <p:nvSpPr>
          <p:cNvPr id="2" name="图形">
            <a:extLst>
              <a:ext uri="{FF2B5EF4-FFF2-40B4-BE49-F238E27FC236}">
                <a16:creationId xmlns:a16="http://schemas.microsoft.com/office/drawing/2014/main" id="{B6C20638-F7C1-F737-907F-5964F38E3665}"/>
              </a:ext>
            </a:extLst>
          </p:cNvPr>
          <p:cNvSpPr txBox="1"/>
          <p:nvPr>
            <p:custDataLst>
              <p:tags r:id="rId1"/>
            </p:custDataLst>
          </p:nvPr>
        </p:nvSpPr>
        <p:spPr>
          <a:xfrm>
            <a:off x="496809" y="673456"/>
            <a:ext cx="4108817" cy="523220"/>
          </a:xfrm>
          <a:prstGeom prst="rect">
            <a:avLst/>
          </a:prstGeom>
          <a:noFill/>
        </p:spPr>
        <p:txBody>
          <a:bodyPr wrap="square" rtlCol="0" anchor="t">
            <a:spAutoFit/>
          </a:bodyPr>
          <a:lstStyle/>
          <a:p>
            <a:r>
              <a:rPr lang="en-US" altLang="zh-CN" sz="2800" cap="all" dirty="0">
                <a:solidFill>
                  <a:schemeClr val="tx1">
                    <a:lumMod val="75000"/>
                    <a:lumOff val="25000"/>
                  </a:schemeClr>
                </a:solidFill>
                <a:latin typeface="思源宋体 CN Heavy" panose="02020900000000000000" charset="-122"/>
                <a:ea typeface="思源宋体 CN Heavy" panose="02020900000000000000" charset="-122"/>
                <a:cs typeface="思源宋体 CN Heavy" panose="02020900000000000000" charset="-122"/>
                <a:sym typeface="+mn-ea"/>
              </a:rPr>
              <a:t>2. </a:t>
            </a:r>
            <a:r>
              <a:rPr lang="zh-CN" altLang="en-US" sz="2800" cap="all" dirty="0">
                <a:solidFill>
                  <a:schemeClr val="tx1">
                    <a:lumMod val="75000"/>
                    <a:lumOff val="25000"/>
                  </a:schemeClr>
                </a:solidFill>
                <a:latin typeface="思源宋体 CN Heavy" panose="02020900000000000000" charset="-122"/>
                <a:ea typeface="思源宋体 CN Heavy" panose="02020900000000000000" charset="-122"/>
                <a:cs typeface="思源宋体 CN Heavy" panose="02020900000000000000" charset="-122"/>
                <a:sym typeface="+mn-ea"/>
              </a:rPr>
              <a:t>建立发明人账户</a:t>
            </a:r>
            <a:endParaRPr lang="zh-CN" altLang="en-US" sz="2800" cap="all" dirty="0">
              <a:solidFill>
                <a:schemeClr val="tx1">
                  <a:lumMod val="75000"/>
                  <a:lumOff val="25000"/>
                </a:schemeClr>
              </a:solidFill>
              <a:uFillTx/>
              <a:latin typeface="思源宋体 CN Heavy" panose="02020900000000000000" charset="-122"/>
              <a:ea typeface="思源宋体 CN Heavy" panose="02020900000000000000" charset="-122"/>
              <a:cs typeface="思源宋体 CN Heavy" panose="02020900000000000000" charset="-122"/>
              <a:sym typeface="+mn-ea"/>
            </a:endParaRPr>
          </a:p>
        </p:txBody>
      </p:sp>
      <p:sp>
        <p:nvSpPr>
          <p:cNvPr id="5" name="文本框 4">
            <a:extLst>
              <a:ext uri="{FF2B5EF4-FFF2-40B4-BE49-F238E27FC236}">
                <a16:creationId xmlns:a16="http://schemas.microsoft.com/office/drawing/2014/main" id="{C915D706-3CD7-8715-117A-FB31D78CA03D}"/>
              </a:ext>
            </a:extLst>
          </p:cNvPr>
          <p:cNvSpPr txBox="1"/>
          <p:nvPr/>
        </p:nvSpPr>
        <p:spPr>
          <a:xfrm>
            <a:off x="428226" y="2509927"/>
            <a:ext cx="6094990" cy="961289"/>
          </a:xfrm>
          <a:prstGeom prst="rect">
            <a:avLst/>
          </a:prstGeom>
          <a:noFill/>
        </p:spPr>
        <p:txBody>
          <a:bodyPr wrap="square">
            <a:spAutoFit/>
          </a:bodyPr>
          <a:lstStyle/>
          <a:p>
            <a:pPr marL="342900" indent="-342900" algn="just">
              <a:lnSpc>
                <a:spcPct val="150000"/>
              </a:lnSpc>
              <a:buFont typeface="Arial" panose="020B0604020202020204" pitchFamily="34" charset="0"/>
              <a:buChar char="•"/>
            </a:pPr>
            <a:r>
              <a:rPr lang="zh-CN" altLang="en-US" sz="2000" dirty="0">
                <a:latin typeface="微软雅黑" pitchFamily="34" charset="-122"/>
                <a:ea typeface="微软雅黑" pitchFamily="34" charset="-122"/>
              </a:rPr>
              <a:t>统一用“</a:t>
            </a:r>
            <a:r>
              <a:rPr lang="en-US" altLang="zh-CN" sz="2000" dirty="0" err="1">
                <a:latin typeface="微软雅黑" pitchFamily="34" charset="-122"/>
                <a:ea typeface="微软雅黑" pitchFamily="34" charset="-122"/>
              </a:rPr>
              <a:t>nl</a:t>
            </a:r>
            <a:r>
              <a:rPr lang="en-US" altLang="zh-CN" sz="2000" dirty="0">
                <a:latin typeface="微软雅黑" pitchFamily="34" charset="-122"/>
                <a:ea typeface="微软雅黑" pitchFamily="34" charset="-122"/>
              </a:rPr>
              <a:t>+</a:t>
            </a:r>
            <a:r>
              <a:rPr lang="zh-CN" altLang="en-US" sz="2000" dirty="0">
                <a:latin typeface="微软雅黑" pitchFamily="34" charset="-122"/>
                <a:ea typeface="微软雅黑" pitchFamily="34" charset="-122"/>
              </a:rPr>
              <a:t>不变号”为教师设置账号</a:t>
            </a:r>
            <a:endParaRPr lang="en-US" altLang="zh-CN" sz="2000" dirty="0">
              <a:latin typeface="微软雅黑" pitchFamily="34" charset="-122"/>
              <a:ea typeface="微软雅黑" pitchFamily="34" charset="-122"/>
            </a:endParaRPr>
          </a:p>
          <a:p>
            <a:pPr marL="342900" indent="-342900" algn="just">
              <a:lnSpc>
                <a:spcPct val="150000"/>
              </a:lnSpc>
              <a:buFont typeface="Arial" panose="020B0604020202020204" pitchFamily="34" charset="0"/>
              <a:buChar char="•"/>
            </a:pPr>
            <a:r>
              <a:rPr lang="zh-CN" altLang="en-US" sz="2000" dirty="0">
                <a:latin typeface="微软雅黑" pitchFamily="34" charset="-122"/>
                <a:ea typeface="微软雅黑" pitchFamily="34" charset="-122"/>
              </a:rPr>
              <a:t>提醒使用人员修改密码，注意防止账号泄露</a:t>
            </a:r>
            <a:endParaRPr lang="en-US" altLang="zh-CN" sz="2000" dirty="0">
              <a:latin typeface="微软雅黑" pitchFamily="34" charset="-122"/>
              <a:ea typeface="微软雅黑" pitchFamily="34" charset="-122"/>
            </a:endParaRPr>
          </a:p>
        </p:txBody>
      </p:sp>
    </p:spTree>
    <p:extLst>
      <p:ext uri="{BB962C8B-B14F-4D97-AF65-F5344CB8AC3E}">
        <p14:creationId xmlns:p14="http://schemas.microsoft.com/office/powerpoint/2010/main" val="220901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 name="组合 46">
            <a:extLst>
              <a:ext uri="{FF2B5EF4-FFF2-40B4-BE49-F238E27FC236}">
                <a16:creationId xmlns:a16="http://schemas.microsoft.com/office/drawing/2014/main" id="{3361CB2F-97BE-42C5-9C65-B8FEBFE71E99}"/>
              </a:ext>
            </a:extLst>
          </p:cNvPr>
          <p:cNvGrpSpPr/>
          <p:nvPr/>
        </p:nvGrpSpPr>
        <p:grpSpPr>
          <a:xfrm flipH="1">
            <a:off x="531627" y="1338107"/>
            <a:ext cx="1522519" cy="155713"/>
            <a:chOff x="871869" y="5224005"/>
            <a:chExt cx="3723459" cy="380811"/>
          </a:xfrm>
        </p:grpSpPr>
        <p:sp>
          <p:nvSpPr>
            <p:cNvPr id="62" name="矩形 61">
              <a:extLst>
                <a:ext uri="{FF2B5EF4-FFF2-40B4-BE49-F238E27FC236}">
                  <a16:creationId xmlns:a16="http://schemas.microsoft.com/office/drawing/2014/main" id="{2CAF1C9A-26D5-4B86-90D3-50AC0B99B5E0}"/>
                </a:ext>
              </a:extLst>
            </p:cNvPr>
            <p:cNvSpPr/>
            <p:nvPr/>
          </p:nvSpPr>
          <p:spPr>
            <a:xfrm flipV="1">
              <a:off x="871869" y="5224006"/>
              <a:ext cx="380810" cy="380810"/>
            </a:xfrm>
            <a:prstGeom prst="rect">
              <a:avLst/>
            </a:prstGeom>
            <a:solidFill>
              <a:srgbClr val="441D61">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字魂105号-简雅黑" panose="00000500000000000000" pitchFamily="2" charset="-122"/>
                <a:ea typeface="字魂105号-简雅黑" panose="00000500000000000000" pitchFamily="2" charset="-122"/>
                <a:cs typeface="字魂105号-简雅黑" panose="00000500000000000000" pitchFamily="2" charset="-122"/>
              </a:endParaRPr>
            </a:p>
          </p:txBody>
        </p:sp>
        <p:sp>
          <p:nvSpPr>
            <p:cNvPr id="63" name="矩形 62">
              <a:extLst>
                <a:ext uri="{FF2B5EF4-FFF2-40B4-BE49-F238E27FC236}">
                  <a16:creationId xmlns:a16="http://schemas.microsoft.com/office/drawing/2014/main" id="{6D182903-D870-42EF-A727-9FF7A8491C15}"/>
                </a:ext>
              </a:extLst>
            </p:cNvPr>
            <p:cNvSpPr/>
            <p:nvPr/>
          </p:nvSpPr>
          <p:spPr>
            <a:xfrm flipV="1">
              <a:off x="1533147" y="5224006"/>
              <a:ext cx="380810" cy="380810"/>
            </a:xfrm>
            <a:prstGeom prst="rect">
              <a:avLst/>
            </a:prstGeom>
            <a:solidFill>
              <a:srgbClr val="441D6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字魂105号-简雅黑" panose="00000500000000000000" pitchFamily="2" charset="-122"/>
                <a:ea typeface="字魂105号-简雅黑" panose="00000500000000000000" pitchFamily="2" charset="-122"/>
                <a:cs typeface="字魂105号-简雅黑" panose="00000500000000000000" pitchFamily="2" charset="-122"/>
              </a:endParaRPr>
            </a:p>
          </p:txBody>
        </p:sp>
        <p:sp>
          <p:nvSpPr>
            <p:cNvPr id="64" name="矩形 63">
              <a:extLst>
                <a:ext uri="{FF2B5EF4-FFF2-40B4-BE49-F238E27FC236}">
                  <a16:creationId xmlns:a16="http://schemas.microsoft.com/office/drawing/2014/main" id="{846D8C15-012F-4E1B-8D01-CEAD740688B4}"/>
                </a:ext>
              </a:extLst>
            </p:cNvPr>
            <p:cNvSpPr/>
            <p:nvPr/>
          </p:nvSpPr>
          <p:spPr>
            <a:xfrm flipV="1">
              <a:off x="2194424" y="5224006"/>
              <a:ext cx="380810" cy="380810"/>
            </a:xfrm>
            <a:prstGeom prst="rect">
              <a:avLst/>
            </a:prstGeom>
            <a:solidFill>
              <a:srgbClr val="441D61">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latin typeface="字魂105号-简雅黑" panose="00000500000000000000" pitchFamily="2" charset="-122"/>
                <a:ea typeface="字魂105号-简雅黑" panose="00000500000000000000" pitchFamily="2" charset="-122"/>
                <a:cs typeface="字魂105号-简雅黑" panose="00000500000000000000" pitchFamily="2" charset="-122"/>
              </a:endParaRPr>
            </a:p>
          </p:txBody>
        </p:sp>
        <p:sp>
          <p:nvSpPr>
            <p:cNvPr id="65" name="矩形 64">
              <a:extLst>
                <a:ext uri="{FF2B5EF4-FFF2-40B4-BE49-F238E27FC236}">
                  <a16:creationId xmlns:a16="http://schemas.microsoft.com/office/drawing/2014/main" id="{B8809F30-4FC4-47B3-A3DC-BD1D915197BB}"/>
                </a:ext>
              </a:extLst>
            </p:cNvPr>
            <p:cNvSpPr/>
            <p:nvPr/>
          </p:nvSpPr>
          <p:spPr>
            <a:xfrm flipV="1">
              <a:off x="2855702" y="5224006"/>
              <a:ext cx="380810" cy="380810"/>
            </a:xfrm>
            <a:prstGeom prst="rect">
              <a:avLst/>
            </a:prstGeom>
            <a:solidFill>
              <a:srgbClr val="441D6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字魂105号-简雅黑" panose="00000500000000000000" pitchFamily="2" charset="-122"/>
                <a:ea typeface="字魂105号-简雅黑" panose="00000500000000000000" pitchFamily="2" charset="-122"/>
                <a:cs typeface="字魂105号-简雅黑" panose="00000500000000000000" pitchFamily="2" charset="-122"/>
              </a:endParaRPr>
            </a:p>
          </p:txBody>
        </p:sp>
        <p:sp>
          <p:nvSpPr>
            <p:cNvPr id="66" name="矩形 65">
              <a:extLst>
                <a:ext uri="{FF2B5EF4-FFF2-40B4-BE49-F238E27FC236}">
                  <a16:creationId xmlns:a16="http://schemas.microsoft.com/office/drawing/2014/main" id="{0DD6797F-2D7D-4C39-8E94-C4F819BE87AA}"/>
                </a:ext>
              </a:extLst>
            </p:cNvPr>
            <p:cNvSpPr/>
            <p:nvPr/>
          </p:nvSpPr>
          <p:spPr>
            <a:xfrm flipV="1">
              <a:off x="3516980" y="5224006"/>
              <a:ext cx="380810" cy="380810"/>
            </a:xfrm>
            <a:prstGeom prst="rect">
              <a:avLst/>
            </a:prstGeom>
            <a:solidFill>
              <a:srgbClr val="441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字魂105号-简雅黑" panose="00000500000000000000" pitchFamily="2" charset="-122"/>
                <a:ea typeface="字魂105号-简雅黑" panose="00000500000000000000" pitchFamily="2" charset="-122"/>
                <a:cs typeface="字魂105号-简雅黑" panose="00000500000000000000" pitchFamily="2" charset="-122"/>
              </a:endParaRPr>
            </a:p>
          </p:txBody>
        </p:sp>
        <p:sp>
          <p:nvSpPr>
            <p:cNvPr id="67" name="矩形 66">
              <a:extLst>
                <a:ext uri="{FF2B5EF4-FFF2-40B4-BE49-F238E27FC236}">
                  <a16:creationId xmlns:a16="http://schemas.microsoft.com/office/drawing/2014/main" id="{2514FA78-499A-43DB-9485-58D446B29473}"/>
                </a:ext>
              </a:extLst>
            </p:cNvPr>
            <p:cNvSpPr/>
            <p:nvPr/>
          </p:nvSpPr>
          <p:spPr>
            <a:xfrm flipV="1">
              <a:off x="4214518" y="5224005"/>
              <a:ext cx="380810" cy="380810"/>
            </a:xfrm>
            <a:prstGeom prst="rect">
              <a:avLst/>
            </a:prstGeom>
            <a:solidFill>
              <a:srgbClr val="441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字魂105号-简雅黑" panose="00000500000000000000" pitchFamily="2" charset="-122"/>
                <a:ea typeface="字魂105号-简雅黑" panose="00000500000000000000" pitchFamily="2" charset="-122"/>
                <a:cs typeface="字魂105号-简雅黑" panose="00000500000000000000" pitchFamily="2" charset="-122"/>
              </a:endParaRPr>
            </a:p>
          </p:txBody>
        </p:sp>
      </p:grpSp>
      <p:pic>
        <p:nvPicPr>
          <p:cNvPr id="3" name="图片 2">
            <a:extLst>
              <a:ext uri="{FF2B5EF4-FFF2-40B4-BE49-F238E27FC236}">
                <a16:creationId xmlns:a16="http://schemas.microsoft.com/office/drawing/2014/main" id="{EE6C5711-6CA4-41CF-8351-CDD98A864AF6}"/>
              </a:ext>
            </a:extLst>
          </p:cNvPr>
          <p:cNvPicPr>
            <a:picLocks noChangeAspect="1"/>
          </p:cNvPicPr>
          <p:nvPr/>
        </p:nvPicPr>
        <p:blipFill>
          <a:blip r:embed="rId4"/>
          <a:stretch>
            <a:fillRect/>
          </a:stretch>
        </p:blipFill>
        <p:spPr>
          <a:xfrm>
            <a:off x="264970" y="2391302"/>
            <a:ext cx="5577433" cy="4245024"/>
          </a:xfrm>
          <a:prstGeom prst="rect">
            <a:avLst/>
          </a:prstGeom>
        </p:spPr>
      </p:pic>
      <p:pic>
        <p:nvPicPr>
          <p:cNvPr id="7" name="图片 6">
            <a:extLst>
              <a:ext uri="{FF2B5EF4-FFF2-40B4-BE49-F238E27FC236}">
                <a16:creationId xmlns:a16="http://schemas.microsoft.com/office/drawing/2014/main" id="{6CC1795A-9F65-4590-BBC4-D5B89C4D4F03}"/>
              </a:ext>
            </a:extLst>
          </p:cNvPr>
          <p:cNvPicPr>
            <a:picLocks noChangeAspect="1"/>
          </p:cNvPicPr>
          <p:nvPr/>
        </p:nvPicPr>
        <p:blipFill>
          <a:blip r:embed="rId5"/>
          <a:stretch>
            <a:fillRect/>
          </a:stretch>
        </p:blipFill>
        <p:spPr>
          <a:xfrm>
            <a:off x="6096000" y="2391302"/>
            <a:ext cx="5731561" cy="4148622"/>
          </a:xfrm>
          <a:prstGeom prst="rect">
            <a:avLst/>
          </a:prstGeom>
        </p:spPr>
      </p:pic>
      <p:sp>
        <p:nvSpPr>
          <p:cNvPr id="13" name="矩形 12">
            <a:extLst>
              <a:ext uri="{FF2B5EF4-FFF2-40B4-BE49-F238E27FC236}">
                <a16:creationId xmlns:a16="http://schemas.microsoft.com/office/drawing/2014/main" id="{EC9AD51C-4988-48EB-A51C-61EA90F73579}"/>
              </a:ext>
            </a:extLst>
          </p:cNvPr>
          <p:cNvSpPr/>
          <p:nvPr/>
        </p:nvSpPr>
        <p:spPr>
          <a:xfrm>
            <a:off x="367506" y="1635251"/>
            <a:ext cx="6186309" cy="581057"/>
          </a:xfrm>
          <a:prstGeom prst="rect">
            <a:avLst/>
          </a:prstGeom>
        </p:spPr>
        <p:txBody>
          <a:bodyPr wrap="none">
            <a:spAutoFit/>
          </a:bodyPr>
          <a:lstStyle/>
          <a:p>
            <a:pPr marL="457200" indent="-457200" algn="just">
              <a:lnSpc>
                <a:spcPct val="150000"/>
              </a:lnSpc>
              <a:buFont typeface="Arial" panose="020B0604020202020204" pitchFamily="34" charset="0"/>
              <a:buChar char="•"/>
            </a:pPr>
            <a:r>
              <a:rPr lang="zh-CN" altLang="en-US" sz="2400" dirty="0">
                <a:solidFill>
                  <a:srgbClr val="C00000"/>
                </a:solidFill>
                <a:latin typeface="微软雅黑" pitchFamily="34" charset="-122"/>
                <a:ea typeface="微软雅黑" pitchFamily="34" charset="-122"/>
              </a:rPr>
              <a:t>学院管理员建立发明人帐号（批量建立）</a:t>
            </a:r>
            <a:endParaRPr lang="en-US" altLang="zh-CN" sz="2400" dirty="0">
              <a:solidFill>
                <a:srgbClr val="C00000"/>
              </a:solidFill>
              <a:latin typeface="微软雅黑" pitchFamily="34" charset="-122"/>
              <a:ea typeface="微软雅黑" pitchFamily="34" charset="-122"/>
            </a:endParaRPr>
          </a:p>
        </p:txBody>
      </p:sp>
      <p:sp>
        <p:nvSpPr>
          <p:cNvPr id="2" name="图形">
            <a:extLst>
              <a:ext uri="{FF2B5EF4-FFF2-40B4-BE49-F238E27FC236}">
                <a16:creationId xmlns:a16="http://schemas.microsoft.com/office/drawing/2014/main" id="{1C9CCE56-D1CD-3CEC-32A2-F8149857C692}"/>
              </a:ext>
            </a:extLst>
          </p:cNvPr>
          <p:cNvSpPr txBox="1"/>
          <p:nvPr>
            <p:custDataLst>
              <p:tags r:id="rId1"/>
            </p:custDataLst>
          </p:nvPr>
        </p:nvSpPr>
        <p:spPr>
          <a:xfrm>
            <a:off x="496809" y="673456"/>
            <a:ext cx="4108817" cy="523220"/>
          </a:xfrm>
          <a:prstGeom prst="rect">
            <a:avLst/>
          </a:prstGeom>
          <a:noFill/>
        </p:spPr>
        <p:txBody>
          <a:bodyPr wrap="square" rtlCol="0" anchor="t">
            <a:spAutoFit/>
          </a:bodyPr>
          <a:lstStyle/>
          <a:p>
            <a:r>
              <a:rPr lang="en-US" altLang="zh-CN" sz="2800" cap="all" dirty="0">
                <a:solidFill>
                  <a:schemeClr val="tx1">
                    <a:lumMod val="75000"/>
                    <a:lumOff val="25000"/>
                  </a:schemeClr>
                </a:solidFill>
                <a:latin typeface="思源宋体 CN Heavy" panose="02020900000000000000" charset="-122"/>
                <a:ea typeface="思源宋体 CN Heavy" panose="02020900000000000000" charset="-122"/>
                <a:cs typeface="思源宋体 CN Heavy" panose="02020900000000000000" charset="-122"/>
                <a:sym typeface="+mn-ea"/>
              </a:rPr>
              <a:t>2. </a:t>
            </a:r>
            <a:r>
              <a:rPr lang="zh-CN" altLang="en-US" sz="2800" cap="all" dirty="0">
                <a:solidFill>
                  <a:schemeClr val="tx1">
                    <a:lumMod val="75000"/>
                    <a:lumOff val="25000"/>
                  </a:schemeClr>
                </a:solidFill>
                <a:latin typeface="思源宋体 CN Heavy" panose="02020900000000000000" charset="-122"/>
                <a:ea typeface="思源宋体 CN Heavy" panose="02020900000000000000" charset="-122"/>
                <a:cs typeface="思源宋体 CN Heavy" panose="02020900000000000000" charset="-122"/>
                <a:sym typeface="+mn-ea"/>
              </a:rPr>
              <a:t>建立发明人账户</a:t>
            </a:r>
            <a:endParaRPr lang="zh-CN" altLang="en-US" sz="2800" cap="all" dirty="0">
              <a:solidFill>
                <a:schemeClr val="tx1">
                  <a:lumMod val="75000"/>
                  <a:lumOff val="25000"/>
                </a:schemeClr>
              </a:solidFill>
              <a:uFillTx/>
              <a:latin typeface="思源宋体 CN Heavy" panose="02020900000000000000" charset="-122"/>
              <a:ea typeface="思源宋体 CN Heavy" panose="02020900000000000000" charset="-122"/>
              <a:cs typeface="思源宋体 CN Heavy" panose="02020900000000000000" charset="-122"/>
              <a:sym typeface="+mn-ea"/>
            </a:endParaRPr>
          </a:p>
        </p:txBody>
      </p:sp>
    </p:spTree>
    <p:extLst>
      <p:ext uri="{BB962C8B-B14F-4D97-AF65-F5344CB8AC3E}">
        <p14:creationId xmlns:p14="http://schemas.microsoft.com/office/powerpoint/2010/main" val="15267438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 name="组合 46">
            <a:extLst>
              <a:ext uri="{FF2B5EF4-FFF2-40B4-BE49-F238E27FC236}">
                <a16:creationId xmlns:a16="http://schemas.microsoft.com/office/drawing/2014/main" id="{3361CB2F-97BE-42C5-9C65-B8FEBFE71E99}"/>
              </a:ext>
            </a:extLst>
          </p:cNvPr>
          <p:cNvGrpSpPr/>
          <p:nvPr/>
        </p:nvGrpSpPr>
        <p:grpSpPr>
          <a:xfrm flipH="1">
            <a:off x="531627" y="1338107"/>
            <a:ext cx="1522519" cy="155713"/>
            <a:chOff x="871869" y="5224005"/>
            <a:chExt cx="3723459" cy="380811"/>
          </a:xfrm>
        </p:grpSpPr>
        <p:sp>
          <p:nvSpPr>
            <p:cNvPr id="62" name="矩形 61">
              <a:extLst>
                <a:ext uri="{FF2B5EF4-FFF2-40B4-BE49-F238E27FC236}">
                  <a16:creationId xmlns:a16="http://schemas.microsoft.com/office/drawing/2014/main" id="{2CAF1C9A-26D5-4B86-90D3-50AC0B99B5E0}"/>
                </a:ext>
              </a:extLst>
            </p:cNvPr>
            <p:cNvSpPr/>
            <p:nvPr/>
          </p:nvSpPr>
          <p:spPr>
            <a:xfrm flipV="1">
              <a:off x="871869" y="5224006"/>
              <a:ext cx="380810" cy="380810"/>
            </a:xfrm>
            <a:prstGeom prst="rect">
              <a:avLst/>
            </a:prstGeom>
            <a:solidFill>
              <a:srgbClr val="441D61">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字魂105号-简雅黑" panose="00000500000000000000" pitchFamily="2" charset="-122"/>
                <a:ea typeface="字魂105号-简雅黑" panose="00000500000000000000" pitchFamily="2" charset="-122"/>
                <a:cs typeface="字魂105号-简雅黑" panose="00000500000000000000" pitchFamily="2" charset="-122"/>
              </a:endParaRPr>
            </a:p>
          </p:txBody>
        </p:sp>
        <p:sp>
          <p:nvSpPr>
            <p:cNvPr id="63" name="矩形 62">
              <a:extLst>
                <a:ext uri="{FF2B5EF4-FFF2-40B4-BE49-F238E27FC236}">
                  <a16:creationId xmlns:a16="http://schemas.microsoft.com/office/drawing/2014/main" id="{6D182903-D870-42EF-A727-9FF7A8491C15}"/>
                </a:ext>
              </a:extLst>
            </p:cNvPr>
            <p:cNvSpPr/>
            <p:nvPr/>
          </p:nvSpPr>
          <p:spPr>
            <a:xfrm flipV="1">
              <a:off x="1533147" y="5224006"/>
              <a:ext cx="380810" cy="380810"/>
            </a:xfrm>
            <a:prstGeom prst="rect">
              <a:avLst/>
            </a:prstGeom>
            <a:solidFill>
              <a:srgbClr val="441D6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字魂105号-简雅黑" panose="00000500000000000000" pitchFamily="2" charset="-122"/>
                <a:ea typeface="字魂105号-简雅黑" panose="00000500000000000000" pitchFamily="2" charset="-122"/>
                <a:cs typeface="字魂105号-简雅黑" panose="00000500000000000000" pitchFamily="2" charset="-122"/>
              </a:endParaRPr>
            </a:p>
          </p:txBody>
        </p:sp>
        <p:sp>
          <p:nvSpPr>
            <p:cNvPr id="64" name="矩形 63">
              <a:extLst>
                <a:ext uri="{FF2B5EF4-FFF2-40B4-BE49-F238E27FC236}">
                  <a16:creationId xmlns:a16="http://schemas.microsoft.com/office/drawing/2014/main" id="{846D8C15-012F-4E1B-8D01-CEAD740688B4}"/>
                </a:ext>
              </a:extLst>
            </p:cNvPr>
            <p:cNvSpPr/>
            <p:nvPr/>
          </p:nvSpPr>
          <p:spPr>
            <a:xfrm flipV="1">
              <a:off x="2194424" y="5224006"/>
              <a:ext cx="380810" cy="380810"/>
            </a:xfrm>
            <a:prstGeom prst="rect">
              <a:avLst/>
            </a:prstGeom>
            <a:solidFill>
              <a:srgbClr val="441D61">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latin typeface="字魂105号-简雅黑" panose="00000500000000000000" pitchFamily="2" charset="-122"/>
                <a:ea typeface="字魂105号-简雅黑" panose="00000500000000000000" pitchFamily="2" charset="-122"/>
                <a:cs typeface="字魂105号-简雅黑" panose="00000500000000000000" pitchFamily="2" charset="-122"/>
              </a:endParaRPr>
            </a:p>
          </p:txBody>
        </p:sp>
        <p:sp>
          <p:nvSpPr>
            <p:cNvPr id="65" name="矩形 64">
              <a:extLst>
                <a:ext uri="{FF2B5EF4-FFF2-40B4-BE49-F238E27FC236}">
                  <a16:creationId xmlns:a16="http://schemas.microsoft.com/office/drawing/2014/main" id="{B8809F30-4FC4-47B3-A3DC-BD1D915197BB}"/>
                </a:ext>
              </a:extLst>
            </p:cNvPr>
            <p:cNvSpPr/>
            <p:nvPr/>
          </p:nvSpPr>
          <p:spPr>
            <a:xfrm flipV="1">
              <a:off x="2855702" y="5224006"/>
              <a:ext cx="380810" cy="380810"/>
            </a:xfrm>
            <a:prstGeom prst="rect">
              <a:avLst/>
            </a:prstGeom>
            <a:solidFill>
              <a:srgbClr val="441D6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字魂105号-简雅黑" panose="00000500000000000000" pitchFamily="2" charset="-122"/>
                <a:ea typeface="字魂105号-简雅黑" panose="00000500000000000000" pitchFamily="2" charset="-122"/>
                <a:cs typeface="字魂105号-简雅黑" panose="00000500000000000000" pitchFamily="2" charset="-122"/>
              </a:endParaRPr>
            </a:p>
          </p:txBody>
        </p:sp>
        <p:sp>
          <p:nvSpPr>
            <p:cNvPr id="66" name="矩形 65">
              <a:extLst>
                <a:ext uri="{FF2B5EF4-FFF2-40B4-BE49-F238E27FC236}">
                  <a16:creationId xmlns:a16="http://schemas.microsoft.com/office/drawing/2014/main" id="{0DD6797F-2D7D-4C39-8E94-C4F819BE87AA}"/>
                </a:ext>
              </a:extLst>
            </p:cNvPr>
            <p:cNvSpPr/>
            <p:nvPr/>
          </p:nvSpPr>
          <p:spPr>
            <a:xfrm flipV="1">
              <a:off x="3516980" y="5224006"/>
              <a:ext cx="380810" cy="380810"/>
            </a:xfrm>
            <a:prstGeom prst="rect">
              <a:avLst/>
            </a:prstGeom>
            <a:solidFill>
              <a:srgbClr val="441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字魂105号-简雅黑" panose="00000500000000000000" pitchFamily="2" charset="-122"/>
                <a:ea typeface="字魂105号-简雅黑" panose="00000500000000000000" pitchFamily="2" charset="-122"/>
                <a:cs typeface="字魂105号-简雅黑" panose="00000500000000000000" pitchFamily="2" charset="-122"/>
              </a:endParaRPr>
            </a:p>
          </p:txBody>
        </p:sp>
        <p:sp>
          <p:nvSpPr>
            <p:cNvPr id="67" name="矩形 66">
              <a:extLst>
                <a:ext uri="{FF2B5EF4-FFF2-40B4-BE49-F238E27FC236}">
                  <a16:creationId xmlns:a16="http://schemas.microsoft.com/office/drawing/2014/main" id="{2514FA78-499A-43DB-9485-58D446B29473}"/>
                </a:ext>
              </a:extLst>
            </p:cNvPr>
            <p:cNvSpPr/>
            <p:nvPr/>
          </p:nvSpPr>
          <p:spPr>
            <a:xfrm flipV="1">
              <a:off x="4214518" y="5224005"/>
              <a:ext cx="380810" cy="380810"/>
            </a:xfrm>
            <a:prstGeom prst="rect">
              <a:avLst/>
            </a:prstGeom>
            <a:solidFill>
              <a:srgbClr val="441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字魂105号-简雅黑" panose="00000500000000000000" pitchFamily="2" charset="-122"/>
                <a:ea typeface="字魂105号-简雅黑" panose="00000500000000000000" pitchFamily="2" charset="-122"/>
                <a:cs typeface="字魂105号-简雅黑" panose="00000500000000000000" pitchFamily="2" charset="-122"/>
              </a:endParaRPr>
            </a:p>
          </p:txBody>
        </p:sp>
      </p:grpSp>
      <p:pic>
        <p:nvPicPr>
          <p:cNvPr id="6" name="图片 5">
            <a:extLst>
              <a:ext uri="{FF2B5EF4-FFF2-40B4-BE49-F238E27FC236}">
                <a16:creationId xmlns:a16="http://schemas.microsoft.com/office/drawing/2014/main" id="{8C96353D-36C1-49AF-ADA0-7A6C387F1FC0}"/>
              </a:ext>
            </a:extLst>
          </p:cNvPr>
          <p:cNvPicPr>
            <a:picLocks noChangeAspect="1"/>
          </p:cNvPicPr>
          <p:nvPr/>
        </p:nvPicPr>
        <p:blipFill>
          <a:blip r:embed="rId3"/>
          <a:stretch>
            <a:fillRect/>
          </a:stretch>
        </p:blipFill>
        <p:spPr>
          <a:xfrm>
            <a:off x="3747774" y="1196676"/>
            <a:ext cx="8181297" cy="5056294"/>
          </a:xfrm>
          <a:prstGeom prst="rect">
            <a:avLst/>
          </a:prstGeom>
        </p:spPr>
      </p:pic>
      <p:sp>
        <p:nvSpPr>
          <p:cNvPr id="11" name="图形">
            <a:extLst>
              <a:ext uri="{FF2B5EF4-FFF2-40B4-BE49-F238E27FC236}">
                <a16:creationId xmlns:a16="http://schemas.microsoft.com/office/drawing/2014/main" id="{97A788B7-727D-ED17-9E43-762A3F5FEAFD}"/>
              </a:ext>
            </a:extLst>
          </p:cNvPr>
          <p:cNvSpPr txBox="1"/>
          <p:nvPr>
            <p:custDataLst>
              <p:tags r:id="rId1"/>
            </p:custDataLst>
          </p:nvPr>
        </p:nvSpPr>
        <p:spPr>
          <a:xfrm>
            <a:off x="496809" y="673456"/>
            <a:ext cx="4108817" cy="523220"/>
          </a:xfrm>
          <a:prstGeom prst="rect">
            <a:avLst/>
          </a:prstGeom>
          <a:noFill/>
        </p:spPr>
        <p:txBody>
          <a:bodyPr wrap="square" rtlCol="0" anchor="t">
            <a:spAutoFit/>
          </a:bodyPr>
          <a:lstStyle/>
          <a:p>
            <a:r>
              <a:rPr lang="en-US" altLang="zh-CN" sz="2800" cap="all" dirty="0">
                <a:solidFill>
                  <a:schemeClr val="tx1">
                    <a:lumMod val="75000"/>
                    <a:lumOff val="25000"/>
                  </a:schemeClr>
                </a:solidFill>
                <a:latin typeface="思源宋体 CN Heavy" panose="02020900000000000000" charset="-122"/>
                <a:ea typeface="思源宋体 CN Heavy" panose="02020900000000000000" charset="-122"/>
                <a:cs typeface="思源宋体 CN Heavy" panose="02020900000000000000" charset="-122"/>
                <a:sym typeface="+mn-ea"/>
              </a:rPr>
              <a:t>3. </a:t>
            </a:r>
            <a:r>
              <a:rPr lang="zh-CN" altLang="en-US" sz="2800" cap="all" dirty="0">
                <a:solidFill>
                  <a:schemeClr val="tx1">
                    <a:lumMod val="75000"/>
                    <a:lumOff val="25000"/>
                  </a:schemeClr>
                </a:solidFill>
                <a:latin typeface="思源宋体 CN Heavy" panose="02020900000000000000" charset="-122"/>
                <a:ea typeface="思源宋体 CN Heavy" panose="02020900000000000000" charset="-122"/>
                <a:cs typeface="思源宋体 CN Heavy" panose="02020900000000000000" charset="-122"/>
                <a:sym typeface="+mn-ea"/>
              </a:rPr>
              <a:t>查看存量专利信息</a:t>
            </a:r>
            <a:endParaRPr lang="zh-CN" altLang="en-US" sz="2800" cap="all" dirty="0">
              <a:solidFill>
                <a:schemeClr val="tx1">
                  <a:lumMod val="75000"/>
                  <a:lumOff val="25000"/>
                </a:schemeClr>
              </a:solidFill>
              <a:uFillTx/>
              <a:latin typeface="思源宋体 CN Heavy" panose="02020900000000000000" charset="-122"/>
              <a:ea typeface="思源宋体 CN Heavy" panose="02020900000000000000" charset="-122"/>
              <a:cs typeface="思源宋体 CN Heavy" panose="02020900000000000000" charset="-122"/>
              <a:sym typeface="+mn-ea"/>
            </a:endParaRPr>
          </a:p>
        </p:txBody>
      </p:sp>
      <p:sp>
        <p:nvSpPr>
          <p:cNvPr id="13" name="文本框 12">
            <a:extLst>
              <a:ext uri="{FF2B5EF4-FFF2-40B4-BE49-F238E27FC236}">
                <a16:creationId xmlns:a16="http://schemas.microsoft.com/office/drawing/2014/main" id="{8A0D6286-EEDA-0999-A9A7-880006FB6CCE}"/>
              </a:ext>
            </a:extLst>
          </p:cNvPr>
          <p:cNvSpPr txBox="1"/>
          <p:nvPr/>
        </p:nvSpPr>
        <p:spPr>
          <a:xfrm>
            <a:off x="605225" y="2332931"/>
            <a:ext cx="2970338" cy="2677656"/>
          </a:xfrm>
          <a:prstGeom prst="rect">
            <a:avLst/>
          </a:prstGeom>
          <a:noFill/>
        </p:spPr>
        <p:txBody>
          <a:bodyPr wrap="square" rtlCol="0">
            <a:spAutoFit/>
          </a:bodyPr>
          <a:lstStyle/>
          <a:p>
            <a:pPr marL="342900" indent="-342900">
              <a:buFont typeface="Wingdings" panose="05000000000000000000" pitchFamily="2" charset="2"/>
              <a:buChar char="Ø"/>
            </a:pPr>
            <a:r>
              <a:rPr lang="zh-CN" altLang="en-US" sz="2400" b="1" dirty="0"/>
              <a:t>“存量专利基础库” </a:t>
            </a:r>
            <a:r>
              <a:rPr lang="zh-CN" altLang="en-US" sz="2400" dirty="0"/>
              <a:t>查看全校所有专利</a:t>
            </a:r>
            <a:endParaRPr lang="en-US" altLang="zh-CN" sz="2400" dirty="0"/>
          </a:p>
          <a:p>
            <a:pPr marL="342900" indent="-342900">
              <a:buFont typeface="Wingdings" panose="05000000000000000000" pitchFamily="2" charset="2"/>
              <a:buChar char="Ø"/>
            </a:pPr>
            <a:endParaRPr lang="en-US" altLang="zh-CN" sz="2400" dirty="0"/>
          </a:p>
          <a:p>
            <a:pPr marL="342900" indent="-342900">
              <a:buFont typeface="Wingdings" panose="05000000000000000000" pitchFamily="2" charset="2"/>
              <a:buChar char="Ø"/>
            </a:pPr>
            <a:r>
              <a:rPr lang="zh-CN" altLang="en-US" sz="2400" b="1" dirty="0"/>
              <a:t>“建档信息检索” </a:t>
            </a:r>
            <a:r>
              <a:rPr lang="zh-CN" altLang="en-US" sz="2400" dirty="0"/>
              <a:t>筛选已建档和未建档专利，查看本院已建档专利</a:t>
            </a:r>
          </a:p>
        </p:txBody>
      </p:sp>
    </p:spTree>
    <p:extLst>
      <p:ext uri="{BB962C8B-B14F-4D97-AF65-F5344CB8AC3E}">
        <p14:creationId xmlns:p14="http://schemas.microsoft.com/office/powerpoint/2010/main" val="24581800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 name="组合 46">
            <a:extLst>
              <a:ext uri="{FF2B5EF4-FFF2-40B4-BE49-F238E27FC236}">
                <a16:creationId xmlns:a16="http://schemas.microsoft.com/office/drawing/2014/main" id="{3361CB2F-97BE-42C5-9C65-B8FEBFE71E99}"/>
              </a:ext>
            </a:extLst>
          </p:cNvPr>
          <p:cNvGrpSpPr/>
          <p:nvPr/>
        </p:nvGrpSpPr>
        <p:grpSpPr>
          <a:xfrm flipH="1">
            <a:off x="531627" y="1338107"/>
            <a:ext cx="1522519" cy="155713"/>
            <a:chOff x="871869" y="5224005"/>
            <a:chExt cx="3723459" cy="380811"/>
          </a:xfrm>
        </p:grpSpPr>
        <p:sp>
          <p:nvSpPr>
            <p:cNvPr id="62" name="矩形 61">
              <a:extLst>
                <a:ext uri="{FF2B5EF4-FFF2-40B4-BE49-F238E27FC236}">
                  <a16:creationId xmlns:a16="http://schemas.microsoft.com/office/drawing/2014/main" id="{2CAF1C9A-26D5-4B86-90D3-50AC0B99B5E0}"/>
                </a:ext>
              </a:extLst>
            </p:cNvPr>
            <p:cNvSpPr/>
            <p:nvPr/>
          </p:nvSpPr>
          <p:spPr>
            <a:xfrm flipV="1">
              <a:off x="871869" y="5224006"/>
              <a:ext cx="380810" cy="380810"/>
            </a:xfrm>
            <a:prstGeom prst="rect">
              <a:avLst/>
            </a:prstGeom>
            <a:solidFill>
              <a:srgbClr val="441D61">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字魂105号-简雅黑" panose="00000500000000000000" pitchFamily="2" charset="-122"/>
                <a:ea typeface="字魂105号-简雅黑" panose="00000500000000000000" pitchFamily="2" charset="-122"/>
                <a:cs typeface="字魂105号-简雅黑" panose="00000500000000000000" pitchFamily="2" charset="-122"/>
              </a:endParaRPr>
            </a:p>
          </p:txBody>
        </p:sp>
        <p:sp>
          <p:nvSpPr>
            <p:cNvPr id="63" name="矩形 62">
              <a:extLst>
                <a:ext uri="{FF2B5EF4-FFF2-40B4-BE49-F238E27FC236}">
                  <a16:creationId xmlns:a16="http://schemas.microsoft.com/office/drawing/2014/main" id="{6D182903-D870-42EF-A727-9FF7A8491C15}"/>
                </a:ext>
              </a:extLst>
            </p:cNvPr>
            <p:cNvSpPr/>
            <p:nvPr/>
          </p:nvSpPr>
          <p:spPr>
            <a:xfrm flipV="1">
              <a:off x="1533147" y="5224006"/>
              <a:ext cx="380810" cy="380810"/>
            </a:xfrm>
            <a:prstGeom prst="rect">
              <a:avLst/>
            </a:prstGeom>
            <a:solidFill>
              <a:srgbClr val="441D6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字魂105号-简雅黑" panose="00000500000000000000" pitchFamily="2" charset="-122"/>
                <a:ea typeface="字魂105号-简雅黑" panose="00000500000000000000" pitchFamily="2" charset="-122"/>
                <a:cs typeface="字魂105号-简雅黑" panose="00000500000000000000" pitchFamily="2" charset="-122"/>
              </a:endParaRPr>
            </a:p>
          </p:txBody>
        </p:sp>
        <p:sp>
          <p:nvSpPr>
            <p:cNvPr id="64" name="矩形 63">
              <a:extLst>
                <a:ext uri="{FF2B5EF4-FFF2-40B4-BE49-F238E27FC236}">
                  <a16:creationId xmlns:a16="http://schemas.microsoft.com/office/drawing/2014/main" id="{846D8C15-012F-4E1B-8D01-CEAD740688B4}"/>
                </a:ext>
              </a:extLst>
            </p:cNvPr>
            <p:cNvSpPr/>
            <p:nvPr/>
          </p:nvSpPr>
          <p:spPr>
            <a:xfrm flipV="1">
              <a:off x="2194424" y="5224006"/>
              <a:ext cx="380810" cy="380810"/>
            </a:xfrm>
            <a:prstGeom prst="rect">
              <a:avLst/>
            </a:prstGeom>
            <a:solidFill>
              <a:srgbClr val="441D61">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latin typeface="字魂105号-简雅黑" panose="00000500000000000000" pitchFamily="2" charset="-122"/>
                <a:ea typeface="字魂105号-简雅黑" panose="00000500000000000000" pitchFamily="2" charset="-122"/>
                <a:cs typeface="字魂105号-简雅黑" panose="00000500000000000000" pitchFamily="2" charset="-122"/>
              </a:endParaRPr>
            </a:p>
          </p:txBody>
        </p:sp>
        <p:sp>
          <p:nvSpPr>
            <p:cNvPr id="65" name="矩形 64">
              <a:extLst>
                <a:ext uri="{FF2B5EF4-FFF2-40B4-BE49-F238E27FC236}">
                  <a16:creationId xmlns:a16="http://schemas.microsoft.com/office/drawing/2014/main" id="{B8809F30-4FC4-47B3-A3DC-BD1D915197BB}"/>
                </a:ext>
              </a:extLst>
            </p:cNvPr>
            <p:cNvSpPr/>
            <p:nvPr/>
          </p:nvSpPr>
          <p:spPr>
            <a:xfrm flipV="1">
              <a:off x="2855702" y="5224006"/>
              <a:ext cx="380810" cy="380810"/>
            </a:xfrm>
            <a:prstGeom prst="rect">
              <a:avLst/>
            </a:prstGeom>
            <a:solidFill>
              <a:srgbClr val="441D6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字魂105号-简雅黑" panose="00000500000000000000" pitchFamily="2" charset="-122"/>
                <a:ea typeface="字魂105号-简雅黑" panose="00000500000000000000" pitchFamily="2" charset="-122"/>
                <a:cs typeface="字魂105号-简雅黑" panose="00000500000000000000" pitchFamily="2" charset="-122"/>
              </a:endParaRPr>
            </a:p>
          </p:txBody>
        </p:sp>
        <p:sp>
          <p:nvSpPr>
            <p:cNvPr id="66" name="矩形 65">
              <a:extLst>
                <a:ext uri="{FF2B5EF4-FFF2-40B4-BE49-F238E27FC236}">
                  <a16:creationId xmlns:a16="http://schemas.microsoft.com/office/drawing/2014/main" id="{0DD6797F-2D7D-4C39-8E94-C4F819BE87AA}"/>
                </a:ext>
              </a:extLst>
            </p:cNvPr>
            <p:cNvSpPr/>
            <p:nvPr/>
          </p:nvSpPr>
          <p:spPr>
            <a:xfrm flipV="1">
              <a:off x="3516980" y="5224006"/>
              <a:ext cx="380810" cy="380810"/>
            </a:xfrm>
            <a:prstGeom prst="rect">
              <a:avLst/>
            </a:prstGeom>
            <a:solidFill>
              <a:srgbClr val="441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字魂105号-简雅黑" panose="00000500000000000000" pitchFamily="2" charset="-122"/>
                <a:ea typeface="字魂105号-简雅黑" panose="00000500000000000000" pitchFamily="2" charset="-122"/>
                <a:cs typeface="字魂105号-简雅黑" panose="00000500000000000000" pitchFamily="2" charset="-122"/>
              </a:endParaRPr>
            </a:p>
          </p:txBody>
        </p:sp>
        <p:sp>
          <p:nvSpPr>
            <p:cNvPr id="67" name="矩形 66">
              <a:extLst>
                <a:ext uri="{FF2B5EF4-FFF2-40B4-BE49-F238E27FC236}">
                  <a16:creationId xmlns:a16="http://schemas.microsoft.com/office/drawing/2014/main" id="{2514FA78-499A-43DB-9485-58D446B29473}"/>
                </a:ext>
              </a:extLst>
            </p:cNvPr>
            <p:cNvSpPr/>
            <p:nvPr/>
          </p:nvSpPr>
          <p:spPr>
            <a:xfrm flipV="1">
              <a:off x="4214518" y="5224005"/>
              <a:ext cx="380810" cy="380810"/>
            </a:xfrm>
            <a:prstGeom prst="rect">
              <a:avLst/>
            </a:prstGeom>
            <a:solidFill>
              <a:srgbClr val="441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字魂105号-简雅黑" panose="00000500000000000000" pitchFamily="2" charset="-122"/>
                <a:ea typeface="字魂105号-简雅黑" panose="00000500000000000000" pitchFamily="2" charset="-122"/>
                <a:cs typeface="字魂105号-简雅黑" panose="00000500000000000000" pitchFamily="2" charset="-122"/>
              </a:endParaRPr>
            </a:p>
          </p:txBody>
        </p:sp>
      </p:grpSp>
      <p:sp>
        <p:nvSpPr>
          <p:cNvPr id="4" name="文本框 3">
            <a:extLst>
              <a:ext uri="{FF2B5EF4-FFF2-40B4-BE49-F238E27FC236}">
                <a16:creationId xmlns:a16="http://schemas.microsoft.com/office/drawing/2014/main" id="{E7057E90-7547-49EE-86DF-4290050FF084}"/>
              </a:ext>
            </a:extLst>
          </p:cNvPr>
          <p:cNvSpPr txBox="1"/>
          <p:nvPr/>
        </p:nvSpPr>
        <p:spPr>
          <a:xfrm>
            <a:off x="605225" y="2332931"/>
            <a:ext cx="2970338" cy="2677656"/>
          </a:xfrm>
          <a:prstGeom prst="rect">
            <a:avLst/>
          </a:prstGeom>
          <a:noFill/>
        </p:spPr>
        <p:txBody>
          <a:bodyPr wrap="square" rtlCol="0">
            <a:spAutoFit/>
          </a:bodyPr>
          <a:lstStyle/>
          <a:p>
            <a:pPr marL="342900" indent="-342900">
              <a:buFont typeface="Wingdings" panose="05000000000000000000" pitchFamily="2" charset="2"/>
              <a:buChar char="Ø"/>
            </a:pPr>
            <a:r>
              <a:rPr lang="zh-CN" altLang="en-US" sz="2400" b="1" dirty="0"/>
              <a:t>“存量专利基础库” </a:t>
            </a:r>
            <a:r>
              <a:rPr lang="zh-CN" altLang="en-US" sz="2400" dirty="0"/>
              <a:t>查看全校所有专利</a:t>
            </a:r>
            <a:endParaRPr lang="en-US" altLang="zh-CN" sz="2400" dirty="0"/>
          </a:p>
          <a:p>
            <a:pPr marL="342900" indent="-342900">
              <a:buFont typeface="Wingdings" panose="05000000000000000000" pitchFamily="2" charset="2"/>
              <a:buChar char="Ø"/>
            </a:pPr>
            <a:endParaRPr lang="en-US" altLang="zh-CN" sz="2400" dirty="0"/>
          </a:p>
          <a:p>
            <a:pPr marL="342900" indent="-342900">
              <a:buFont typeface="Wingdings" panose="05000000000000000000" pitchFamily="2" charset="2"/>
              <a:buChar char="Ø"/>
            </a:pPr>
            <a:r>
              <a:rPr lang="zh-CN" altLang="en-US" sz="2400" b="1" dirty="0"/>
              <a:t>“建档信息检索” </a:t>
            </a:r>
            <a:r>
              <a:rPr lang="zh-CN" altLang="en-US" sz="2400" dirty="0"/>
              <a:t>筛选已建档和未建档专利，查看本院已建档专利</a:t>
            </a:r>
          </a:p>
        </p:txBody>
      </p:sp>
      <p:pic>
        <p:nvPicPr>
          <p:cNvPr id="6" name="图片 5">
            <a:extLst>
              <a:ext uri="{FF2B5EF4-FFF2-40B4-BE49-F238E27FC236}">
                <a16:creationId xmlns:a16="http://schemas.microsoft.com/office/drawing/2014/main" id="{8C96353D-36C1-49AF-ADA0-7A6C387F1FC0}"/>
              </a:ext>
            </a:extLst>
          </p:cNvPr>
          <p:cNvPicPr>
            <a:picLocks noChangeAspect="1"/>
          </p:cNvPicPr>
          <p:nvPr/>
        </p:nvPicPr>
        <p:blipFill>
          <a:blip r:embed="rId3"/>
          <a:stretch>
            <a:fillRect/>
          </a:stretch>
        </p:blipFill>
        <p:spPr>
          <a:xfrm>
            <a:off x="3747774" y="1196676"/>
            <a:ext cx="8181297" cy="5056294"/>
          </a:xfrm>
          <a:prstGeom prst="rect">
            <a:avLst/>
          </a:prstGeom>
        </p:spPr>
      </p:pic>
      <p:sp>
        <p:nvSpPr>
          <p:cNvPr id="11" name="图形">
            <a:extLst>
              <a:ext uri="{FF2B5EF4-FFF2-40B4-BE49-F238E27FC236}">
                <a16:creationId xmlns:a16="http://schemas.microsoft.com/office/drawing/2014/main" id="{97A788B7-727D-ED17-9E43-762A3F5FEAFD}"/>
              </a:ext>
            </a:extLst>
          </p:cNvPr>
          <p:cNvSpPr txBox="1"/>
          <p:nvPr>
            <p:custDataLst>
              <p:tags r:id="rId1"/>
            </p:custDataLst>
          </p:nvPr>
        </p:nvSpPr>
        <p:spPr>
          <a:xfrm>
            <a:off x="496809" y="673456"/>
            <a:ext cx="4108817" cy="523220"/>
          </a:xfrm>
          <a:prstGeom prst="rect">
            <a:avLst/>
          </a:prstGeom>
          <a:noFill/>
        </p:spPr>
        <p:txBody>
          <a:bodyPr wrap="square" rtlCol="0" anchor="t">
            <a:spAutoFit/>
          </a:bodyPr>
          <a:lstStyle/>
          <a:p>
            <a:r>
              <a:rPr lang="en-US" altLang="zh-CN" sz="2800" cap="all" dirty="0">
                <a:solidFill>
                  <a:schemeClr val="tx1">
                    <a:lumMod val="75000"/>
                    <a:lumOff val="25000"/>
                  </a:schemeClr>
                </a:solidFill>
                <a:latin typeface="思源宋体 CN Heavy" panose="02020900000000000000" charset="-122"/>
                <a:ea typeface="思源宋体 CN Heavy" panose="02020900000000000000" charset="-122"/>
                <a:cs typeface="思源宋体 CN Heavy" panose="02020900000000000000" charset="-122"/>
                <a:sym typeface="+mn-ea"/>
              </a:rPr>
              <a:t>3. </a:t>
            </a:r>
            <a:r>
              <a:rPr lang="zh-CN" altLang="en-US" sz="2800" cap="all" dirty="0">
                <a:solidFill>
                  <a:schemeClr val="tx1">
                    <a:lumMod val="75000"/>
                    <a:lumOff val="25000"/>
                  </a:schemeClr>
                </a:solidFill>
                <a:latin typeface="思源宋体 CN Heavy" panose="02020900000000000000" charset="-122"/>
                <a:ea typeface="思源宋体 CN Heavy" panose="02020900000000000000" charset="-122"/>
                <a:cs typeface="思源宋体 CN Heavy" panose="02020900000000000000" charset="-122"/>
                <a:sym typeface="+mn-ea"/>
              </a:rPr>
              <a:t>查看存量专利信息</a:t>
            </a:r>
            <a:endParaRPr lang="zh-CN" altLang="en-US" sz="2800" cap="all" dirty="0">
              <a:solidFill>
                <a:schemeClr val="tx1">
                  <a:lumMod val="75000"/>
                  <a:lumOff val="25000"/>
                </a:schemeClr>
              </a:solidFill>
              <a:uFillTx/>
              <a:latin typeface="思源宋体 CN Heavy" panose="02020900000000000000" charset="-122"/>
              <a:ea typeface="思源宋体 CN Heavy" panose="02020900000000000000" charset="-122"/>
              <a:cs typeface="思源宋体 CN Heavy" panose="02020900000000000000" charset="-122"/>
              <a:sym typeface="+mn-ea"/>
            </a:endParaRPr>
          </a:p>
        </p:txBody>
      </p:sp>
      <p:pic>
        <p:nvPicPr>
          <p:cNvPr id="12" name="图片 11">
            <a:extLst>
              <a:ext uri="{FF2B5EF4-FFF2-40B4-BE49-F238E27FC236}">
                <a16:creationId xmlns:a16="http://schemas.microsoft.com/office/drawing/2014/main" id="{6EC43AE2-3638-EB13-8EAE-FBE9583FB7C2}"/>
              </a:ext>
            </a:extLst>
          </p:cNvPr>
          <p:cNvPicPr>
            <a:picLocks noChangeAspect="1"/>
          </p:cNvPicPr>
          <p:nvPr/>
        </p:nvPicPr>
        <p:blipFill rotWithShape="1">
          <a:blip r:embed="rId4"/>
          <a:srcRect l="7252" t="18780" r="13354"/>
          <a:stretch/>
        </p:blipFill>
        <p:spPr>
          <a:xfrm>
            <a:off x="3854122" y="1885046"/>
            <a:ext cx="7880025" cy="4299498"/>
          </a:xfrm>
          <a:prstGeom prst="rect">
            <a:avLst/>
          </a:prstGeom>
        </p:spPr>
      </p:pic>
    </p:spTree>
    <p:extLst>
      <p:ext uri="{BB962C8B-B14F-4D97-AF65-F5344CB8AC3E}">
        <p14:creationId xmlns:p14="http://schemas.microsoft.com/office/powerpoint/2010/main" val="16395318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 name="组合 46">
            <a:extLst>
              <a:ext uri="{FF2B5EF4-FFF2-40B4-BE49-F238E27FC236}">
                <a16:creationId xmlns:a16="http://schemas.microsoft.com/office/drawing/2014/main" id="{3361CB2F-97BE-42C5-9C65-B8FEBFE71E99}"/>
              </a:ext>
            </a:extLst>
          </p:cNvPr>
          <p:cNvGrpSpPr/>
          <p:nvPr/>
        </p:nvGrpSpPr>
        <p:grpSpPr>
          <a:xfrm flipH="1">
            <a:off x="531627" y="1338107"/>
            <a:ext cx="1522519" cy="155713"/>
            <a:chOff x="871869" y="5224005"/>
            <a:chExt cx="3723459" cy="380811"/>
          </a:xfrm>
        </p:grpSpPr>
        <p:sp>
          <p:nvSpPr>
            <p:cNvPr id="62" name="矩形 61">
              <a:extLst>
                <a:ext uri="{FF2B5EF4-FFF2-40B4-BE49-F238E27FC236}">
                  <a16:creationId xmlns:a16="http://schemas.microsoft.com/office/drawing/2014/main" id="{2CAF1C9A-26D5-4B86-90D3-50AC0B99B5E0}"/>
                </a:ext>
              </a:extLst>
            </p:cNvPr>
            <p:cNvSpPr/>
            <p:nvPr/>
          </p:nvSpPr>
          <p:spPr>
            <a:xfrm flipV="1">
              <a:off x="871869" y="5224006"/>
              <a:ext cx="380810" cy="380810"/>
            </a:xfrm>
            <a:prstGeom prst="rect">
              <a:avLst/>
            </a:prstGeom>
            <a:solidFill>
              <a:srgbClr val="441D61">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字魂105号-简雅黑" panose="00000500000000000000" pitchFamily="2" charset="-122"/>
                <a:ea typeface="字魂105号-简雅黑" panose="00000500000000000000" pitchFamily="2" charset="-122"/>
                <a:cs typeface="字魂105号-简雅黑" panose="00000500000000000000" pitchFamily="2" charset="-122"/>
              </a:endParaRPr>
            </a:p>
          </p:txBody>
        </p:sp>
        <p:sp>
          <p:nvSpPr>
            <p:cNvPr id="63" name="矩形 62">
              <a:extLst>
                <a:ext uri="{FF2B5EF4-FFF2-40B4-BE49-F238E27FC236}">
                  <a16:creationId xmlns:a16="http://schemas.microsoft.com/office/drawing/2014/main" id="{6D182903-D870-42EF-A727-9FF7A8491C15}"/>
                </a:ext>
              </a:extLst>
            </p:cNvPr>
            <p:cNvSpPr/>
            <p:nvPr/>
          </p:nvSpPr>
          <p:spPr>
            <a:xfrm flipV="1">
              <a:off x="1533147" y="5224006"/>
              <a:ext cx="380810" cy="380810"/>
            </a:xfrm>
            <a:prstGeom prst="rect">
              <a:avLst/>
            </a:prstGeom>
            <a:solidFill>
              <a:srgbClr val="441D6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字魂105号-简雅黑" panose="00000500000000000000" pitchFamily="2" charset="-122"/>
                <a:ea typeface="字魂105号-简雅黑" panose="00000500000000000000" pitchFamily="2" charset="-122"/>
                <a:cs typeface="字魂105号-简雅黑" panose="00000500000000000000" pitchFamily="2" charset="-122"/>
              </a:endParaRPr>
            </a:p>
          </p:txBody>
        </p:sp>
        <p:sp>
          <p:nvSpPr>
            <p:cNvPr id="64" name="矩形 63">
              <a:extLst>
                <a:ext uri="{FF2B5EF4-FFF2-40B4-BE49-F238E27FC236}">
                  <a16:creationId xmlns:a16="http://schemas.microsoft.com/office/drawing/2014/main" id="{846D8C15-012F-4E1B-8D01-CEAD740688B4}"/>
                </a:ext>
              </a:extLst>
            </p:cNvPr>
            <p:cNvSpPr/>
            <p:nvPr/>
          </p:nvSpPr>
          <p:spPr>
            <a:xfrm flipV="1">
              <a:off x="2194424" y="5224006"/>
              <a:ext cx="380810" cy="380810"/>
            </a:xfrm>
            <a:prstGeom prst="rect">
              <a:avLst/>
            </a:prstGeom>
            <a:solidFill>
              <a:srgbClr val="441D61">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latin typeface="字魂105号-简雅黑" panose="00000500000000000000" pitchFamily="2" charset="-122"/>
                <a:ea typeface="字魂105号-简雅黑" panose="00000500000000000000" pitchFamily="2" charset="-122"/>
                <a:cs typeface="字魂105号-简雅黑" panose="00000500000000000000" pitchFamily="2" charset="-122"/>
              </a:endParaRPr>
            </a:p>
          </p:txBody>
        </p:sp>
        <p:sp>
          <p:nvSpPr>
            <p:cNvPr id="65" name="矩形 64">
              <a:extLst>
                <a:ext uri="{FF2B5EF4-FFF2-40B4-BE49-F238E27FC236}">
                  <a16:creationId xmlns:a16="http://schemas.microsoft.com/office/drawing/2014/main" id="{B8809F30-4FC4-47B3-A3DC-BD1D915197BB}"/>
                </a:ext>
              </a:extLst>
            </p:cNvPr>
            <p:cNvSpPr/>
            <p:nvPr/>
          </p:nvSpPr>
          <p:spPr>
            <a:xfrm flipV="1">
              <a:off x="2855702" y="5224006"/>
              <a:ext cx="380810" cy="380810"/>
            </a:xfrm>
            <a:prstGeom prst="rect">
              <a:avLst/>
            </a:prstGeom>
            <a:solidFill>
              <a:srgbClr val="441D6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字魂105号-简雅黑" panose="00000500000000000000" pitchFamily="2" charset="-122"/>
                <a:ea typeface="字魂105号-简雅黑" panose="00000500000000000000" pitchFamily="2" charset="-122"/>
                <a:cs typeface="字魂105号-简雅黑" panose="00000500000000000000" pitchFamily="2" charset="-122"/>
              </a:endParaRPr>
            </a:p>
          </p:txBody>
        </p:sp>
        <p:sp>
          <p:nvSpPr>
            <p:cNvPr id="66" name="矩形 65">
              <a:extLst>
                <a:ext uri="{FF2B5EF4-FFF2-40B4-BE49-F238E27FC236}">
                  <a16:creationId xmlns:a16="http://schemas.microsoft.com/office/drawing/2014/main" id="{0DD6797F-2D7D-4C39-8E94-C4F819BE87AA}"/>
                </a:ext>
              </a:extLst>
            </p:cNvPr>
            <p:cNvSpPr/>
            <p:nvPr/>
          </p:nvSpPr>
          <p:spPr>
            <a:xfrm flipV="1">
              <a:off x="3516980" y="5224006"/>
              <a:ext cx="380810" cy="380810"/>
            </a:xfrm>
            <a:prstGeom prst="rect">
              <a:avLst/>
            </a:prstGeom>
            <a:solidFill>
              <a:srgbClr val="441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字魂105号-简雅黑" panose="00000500000000000000" pitchFamily="2" charset="-122"/>
                <a:ea typeface="字魂105号-简雅黑" panose="00000500000000000000" pitchFamily="2" charset="-122"/>
                <a:cs typeface="字魂105号-简雅黑" panose="00000500000000000000" pitchFamily="2" charset="-122"/>
              </a:endParaRPr>
            </a:p>
          </p:txBody>
        </p:sp>
        <p:sp>
          <p:nvSpPr>
            <p:cNvPr id="67" name="矩形 66">
              <a:extLst>
                <a:ext uri="{FF2B5EF4-FFF2-40B4-BE49-F238E27FC236}">
                  <a16:creationId xmlns:a16="http://schemas.microsoft.com/office/drawing/2014/main" id="{2514FA78-499A-43DB-9485-58D446B29473}"/>
                </a:ext>
              </a:extLst>
            </p:cNvPr>
            <p:cNvSpPr/>
            <p:nvPr/>
          </p:nvSpPr>
          <p:spPr>
            <a:xfrm flipV="1">
              <a:off x="4214518" y="5224005"/>
              <a:ext cx="380810" cy="380810"/>
            </a:xfrm>
            <a:prstGeom prst="rect">
              <a:avLst/>
            </a:prstGeom>
            <a:solidFill>
              <a:srgbClr val="441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字魂105号-简雅黑" panose="00000500000000000000" pitchFamily="2" charset="-122"/>
                <a:ea typeface="字魂105号-简雅黑" panose="00000500000000000000" pitchFamily="2" charset="-122"/>
                <a:cs typeface="字魂105号-简雅黑" panose="00000500000000000000" pitchFamily="2" charset="-122"/>
              </a:endParaRPr>
            </a:p>
          </p:txBody>
        </p:sp>
      </p:grpSp>
      <p:sp>
        <p:nvSpPr>
          <p:cNvPr id="4" name="文本框 3">
            <a:extLst>
              <a:ext uri="{FF2B5EF4-FFF2-40B4-BE49-F238E27FC236}">
                <a16:creationId xmlns:a16="http://schemas.microsoft.com/office/drawing/2014/main" id="{E7057E90-7547-49EE-86DF-4290050FF084}"/>
              </a:ext>
            </a:extLst>
          </p:cNvPr>
          <p:cNvSpPr txBox="1"/>
          <p:nvPr/>
        </p:nvSpPr>
        <p:spPr>
          <a:xfrm>
            <a:off x="413264" y="1901445"/>
            <a:ext cx="2970338" cy="3785652"/>
          </a:xfrm>
          <a:prstGeom prst="rect">
            <a:avLst/>
          </a:prstGeom>
          <a:noFill/>
        </p:spPr>
        <p:txBody>
          <a:bodyPr wrap="square" rtlCol="0">
            <a:spAutoFit/>
          </a:bodyPr>
          <a:lstStyle/>
          <a:p>
            <a:pPr marL="342900" indent="-342900">
              <a:buFont typeface="Wingdings" panose="05000000000000000000" pitchFamily="2" charset="2"/>
              <a:buChar char="Ø"/>
            </a:pPr>
            <a:r>
              <a:rPr lang="zh-CN" altLang="en-US" sz="2400" b="1" dirty="0"/>
              <a:t>“自评待审库” </a:t>
            </a:r>
            <a:r>
              <a:rPr lang="zh-CN" altLang="en-US" sz="2400" dirty="0"/>
              <a:t>可查看并审核发明人已盘点专利</a:t>
            </a:r>
            <a:endParaRPr lang="en-US" altLang="zh-CN" sz="2400" dirty="0"/>
          </a:p>
          <a:p>
            <a:pPr marL="342900" indent="-342900">
              <a:buFont typeface="Wingdings" panose="05000000000000000000" pitchFamily="2" charset="2"/>
              <a:buChar char="Ø"/>
            </a:pPr>
            <a:endParaRPr lang="en-US" altLang="zh-CN" sz="2400" dirty="0"/>
          </a:p>
          <a:p>
            <a:pPr marL="342900" indent="-342900">
              <a:buFont typeface="Wingdings" panose="05000000000000000000" pitchFamily="2" charset="2"/>
              <a:buChar char="Ø"/>
            </a:pPr>
            <a:endParaRPr lang="en-US" altLang="zh-CN" sz="2400" dirty="0"/>
          </a:p>
          <a:p>
            <a:pPr marL="342900" indent="-342900">
              <a:buFont typeface="Wingdings" panose="05000000000000000000" pitchFamily="2" charset="2"/>
              <a:buChar char="Ø"/>
            </a:pPr>
            <a:endParaRPr lang="en-US" altLang="zh-CN" sz="2400" dirty="0"/>
          </a:p>
          <a:p>
            <a:pPr marL="342900" indent="-342900">
              <a:buFont typeface="Wingdings" panose="05000000000000000000" pitchFamily="2" charset="2"/>
              <a:buChar char="Ø"/>
            </a:pPr>
            <a:endParaRPr lang="en-US" altLang="zh-CN" sz="2400" dirty="0"/>
          </a:p>
          <a:p>
            <a:pPr marL="342900" indent="-342900">
              <a:buFont typeface="Wingdings" panose="05000000000000000000" pitchFamily="2" charset="2"/>
              <a:buChar char="Ø"/>
            </a:pPr>
            <a:r>
              <a:rPr lang="zh-CN" altLang="en-US" sz="2400" b="1" dirty="0"/>
              <a:t>审批流程</a:t>
            </a:r>
            <a:endParaRPr lang="en-US" altLang="zh-CN" sz="2400" b="1" dirty="0"/>
          </a:p>
          <a:p>
            <a:pPr marL="342900" indent="-342900">
              <a:buFont typeface="Wingdings" panose="05000000000000000000" pitchFamily="2" charset="2"/>
              <a:buChar char="Ø"/>
            </a:pPr>
            <a:endParaRPr lang="en-US" altLang="zh-CN" sz="2400" dirty="0"/>
          </a:p>
          <a:p>
            <a:pPr marL="342900" indent="-342900">
              <a:buFont typeface="Wingdings" panose="05000000000000000000" pitchFamily="2" charset="2"/>
              <a:buChar char="Ø"/>
            </a:pPr>
            <a:endParaRPr lang="en-US" altLang="zh-CN" sz="2400" dirty="0"/>
          </a:p>
        </p:txBody>
      </p:sp>
      <p:sp>
        <p:nvSpPr>
          <p:cNvPr id="11" name="图形">
            <a:extLst>
              <a:ext uri="{FF2B5EF4-FFF2-40B4-BE49-F238E27FC236}">
                <a16:creationId xmlns:a16="http://schemas.microsoft.com/office/drawing/2014/main" id="{97A788B7-727D-ED17-9E43-762A3F5FEAFD}"/>
              </a:ext>
            </a:extLst>
          </p:cNvPr>
          <p:cNvSpPr txBox="1"/>
          <p:nvPr>
            <p:custDataLst>
              <p:tags r:id="rId1"/>
            </p:custDataLst>
          </p:nvPr>
        </p:nvSpPr>
        <p:spPr>
          <a:xfrm>
            <a:off x="496809" y="673456"/>
            <a:ext cx="4108817" cy="523220"/>
          </a:xfrm>
          <a:prstGeom prst="rect">
            <a:avLst/>
          </a:prstGeom>
          <a:noFill/>
        </p:spPr>
        <p:txBody>
          <a:bodyPr wrap="square" rtlCol="0" anchor="t">
            <a:spAutoFit/>
          </a:bodyPr>
          <a:lstStyle/>
          <a:p>
            <a:r>
              <a:rPr lang="en-US" altLang="zh-CN" sz="2800" cap="all" dirty="0">
                <a:solidFill>
                  <a:schemeClr val="tx1">
                    <a:lumMod val="75000"/>
                    <a:lumOff val="25000"/>
                  </a:schemeClr>
                </a:solidFill>
                <a:latin typeface="思源宋体 CN Heavy" panose="02020900000000000000" charset="-122"/>
                <a:ea typeface="思源宋体 CN Heavy" panose="02020900000000000000" charset="-122"/>
                <a:cs typeface="思源宋体 CN Heavy" panose="02020900000000000000" charset="-122"/>
                <a:sym typeface="+mn-ea"/>
              </a:rPr>
              <a:t>4. </a:t>
            </a:r>
            <a:r>
              <a:rPr lang="zh-CN" altLang="en-US" sz="2800" cap="all" dirty="0">
                <a:solidFill>
                  <a:schemeClr val="tx1">
                    <a:lumMod val="75000"/>
                    <a:lumOff val="25000"/>
                  </a:schemeClr>
                </a:solidFill>
                <a:latin typeface="思源宋体 CN Heavy" panose="02020900000000000000" charset="-122"/>
                <a:ea typeface="思源宋体 CN Heavy" panose="02020900000000000000" charset="-122"/>
                <a:cs typeface="思源宋体 CN Heavy" panose="02020900000000000000" charset="-122"/>
                <a:sym typeface="+mn-ea"/>
              </a:rPr>
              <a:t>盘点审批</a:t>
            </a:r>
            <a:endParaRPr lang="zh-CN" altLang="en-US" sz="2800" cap="all" dirty="0">
              <a:solidFill>
                <a:schemeClr val="tx1">
                  <a:lumMod val="75000"/>
                  <a:lumOff val="25000"/>
                </a:schemeClr>
              </a:solidFill>
              <a:uFillTx/>
              <a:latin typeface="思源宋体 CN Heavy" panose="02020900000000000000" charset="-122"/>
              <a:ea typeface="思源宋体 CN Heavy" panose="02020900000000000000" charset="-122"/>
              <a:cs typeface="思源宋体 CN Heavy" panose="02020900000000000000" charset="-122"/>
              <a:sym typeface="+mn-ea"/>
            </a:endParaRPr>
          </a:p>
        </p:txBody>
      </p:sp>
      <p:pic>
        <p:nvPicPr>
          <p:cNvPr id="17" name="图片 16">
            <a:extLst>
              <a:ext uri="{FF2B5EF4-FFF2-40B4-BE49-F238E27FC236}">
                <a16:creationId xmlns:a16="http://schemas.microsoft.com/office/drawing/2014/main" id="{1AD9AAFA-1956-4474-9F97-439EEADD0E4B}"/>
              </a:ext>
            </a:extLst>
          </p:cNvPr>
          <p:cNvPicPr>
            <a:picLocks noChangeAspect="1"/>
          </p:cNvPicPr>
          <p:nvPr/>
        </p:nvPicPr>
        <p:blipFill>
          <a:blip r:embed="rId3"/>
          <a:stretch>
            <a:fillRect/>
          </a:stretch>
        </p:blipFill>
        <p:spPr>
          <a:xfrm>
            <a:off x="3846171" y="438320"/>
            <a:ext cx="7050851" cy="4631507"/>
          </a:xfrm>
          <a:prstGeom prst="rect">
            <a:avLst/>
          </a:prstGeom>
        </p:spPr>
      </p:pic>
      <p:sp>
        <p:nvSpPr>
          <p:cNvPr id="18" name="矩形 17">
            <a:extLst>
              <a:ext uri="{FF2B5EF4-FFF2-40B4-BE49-F238E27FC236}">
                <a16:creationId xmlns:a16="http://schemas.microsoft.com/office/drawing/2014/main" id="{D099E57B-619D-46DD-3124-0412B40F0E49}"/>
              </a:ext>
            </a:extLst>
          </p:cNvPr>
          <p:cNvSpPr/>
          <p:nvPr/>
        </p:nvSpPr>
        <p:spPr>
          <a:xfrm>
            <a:off x="873692" y="5315688"/>
            <a:ext cx="2360908" cy="499624"/>
          </a:xfrm>
          <a:prstGeom prst="rect">
            <a:avLst/>
          </a:prstGeom>
          <a:noFill/>
        </p:spPr>
        <p:txBody>
          <a:bodyPr wrap="square">
            <a:spAutoFit/>
          </a:bodyPr>
          <a:lstStyle/>
          <a:p>
            <a:pPr>
              <a:lnSpc>
                <a:spcPct val="150000"/>
              </a:lnSpc>
              <a:buSzPts val="1000"/>
              <a:tabLst>
                <a:tab pos="457200" algn="l"/>
              </a:tabLst>
            </a:pPr>
            <a:r>
              <a:rPr lang="zh-CN" altLang="en-US" sz="2000" b="1" kern="0" dirty="0">
                <a:latin typeface="微软雅黑" panose="020B0503020204020204" pitchFamily="34" charset="-122"/>
                <a:ea typeface="微软雅黑" panose="020B0503020204020204" pitchFamily="34" charset="-122"/>
                <a:cs typeface="Times New Roman" panose="02020603050405020304" pitchFamily="18" charset="0"/>
              </a:rPr>
              <a:t>发明人盘点完成</a:t>
            </a:r>
            <a:endParaRPr lang="zh-CN" altLang="zh-CN" sz="2000" b="1" kern="0"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9" name="文本框 18">
            <a:extLst>
              <a:ext uri="{FF2B5EF4-FFF2-40B4-BE49-F238E27FC236}">
                <a16:creationId xmlns:a16="http://schemas.microsoft.com/office/drawing/2014/main" id="{6521E373-DF3D-A69D-99C2-69C78CB3387C}"/>
              </a:ext>
            </a:extLst>
          </p:cNvPr>
          <p:cNvSpPr txBox="1"/>
          <p:nvPr/>
        </p:nvSpPr>
        <p:spPr>
          <a:xfrm>
            <a:off x="3286516" y="5306567"/>
            <a:ext cx="2012675" cy="499624"/>
          </a:xfrm>
          <a:prstGeom prst="rect">
            <a:avLst/>
          </a:prstGeom>
          <a:noFill/>
        </p:spPr>
        <p:txBody>
          <a:bodyPr wrap="square">
            <a:spAutoFit/>
          </a:bodyPr>
          <a:lstStyle/>
          <a:p>
            <a:pPr lvl="0">
              <a:lnSpc>
                <a:spcPct val="150000"/>
              </a:lnSpc>
              <a:buSzPts val="1000"/>
              <a:tabLst>
                <a:tab pos="457200" algn="l"/>
              </a:tabLst>
            </a:pPr>
            <a:r>
              <a:rPr lang="zh-CN" altLang="en-US" sz="2000" b="1" kern="0" dirty="0">
                <a:latin typeface="微软雅黑" panose="020B0503020204020204" pitchFamily="34" charset="-122"/>
                <a:ea typeface="微软雅黑" panose="020B0503020204020204" pitchFamily="34" charset="-122"/>
                <a:cs typeface="Times New Roman" panose="02020603050405020304" pitchFamily="18" charset="0"/>
              </a:rPr>
              <a:t>学院管理员审核</a:t>
            </a:r>
            <a:endParaRPr lang="en-US" altLang="zh-CN" sz="2000" b="1" kern="0"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0" name="文本框 19">
            <a:extLst>
              <a:ext uri="{FF2B5EF4-FFF2-40B4-BE49-F238E27FC236}">
                <a16:creationId xmlns:a16="http://schemas.microsoft.com/office/drawing/2014/main" id="{C0543EF5-6BC9-1ABC-159B-1E58F3230D30}"/>
              </a:ext>
            </a:extLst>
          </p:cNvPr>
          <p:cNvSpPr txBox="1"/>
          <p:nvPr/>
        </p:nvSpPr>
        <p:spPr>
          <a:xfrm>
            <a:off x="5900520" y="5282002"/>
            <a:ext cx="2271923" cy="499624"/>
          </a:xfrm>
          <a:prstGeom prst="rect">
            <a:avLst/>
          </a:prstGeom>
          <a:noFill/>
        </p:spPr>
        <p:txBody>
          <a:bodyPr wrap="square">
            <a:spAutoFit/>
          </a:bodyPr>
          <a:lstStyle>
            <a:defPPr>
              <a:defRPr lang="zh-CN"/>
            </a:defPPr>
            <a:lvl1pPr>
              <a:lnSpc>
                <a:spcPct val="150000"/>
              </a:lnSpc>
              <a:buSzPts val="1000"/>
              <a:tabLst>
                <a:tab pos="457200" algn="l"/>
              </a:tabLst>
              <a:defRPr b="1" kern="0">
                <a:latin typeface="微软雅黑" panose="020B0503020204020204" pitchFamily="34" charset="-122"/>
                <a:ea typeface="微软雅黑" panose="020B0503020204020204" pitchFamily="34" charset="-122"/>
                <a:cs typeface="Times New Roman" panose="02020603050405020304" pitchFamily="18" charset="0"/>
              </a:defRPr>
            </a:lvl1pPr>
          </a:lstStyle>
          <a:p>
            <a:r>
              <a:rPr lang="zh-CN" altLang="en-US" sz="2000" dirty="0"/>
              <a:t>学校管理员审核</a:t>
            </a:r>
            <a:endParaRPr lang="zh-CN" altLang="zh-CN" sz="2000" dirty="0"/>
          </a:p>
        </p:txBody>
      </p:sp>
      <p:sp>
        <p:nvSpPr>
          <p:cNvPr id="21" name="箭头: 右 20">
            <a:extLst>
              <a:ext uri="{FF2B5EF4-FFF2-40B4-BE49-F238E27FC236}">
                <a16:creationId xmlns:a16="http://schemas.microsoft.com/office/drawing/2014/main" id="{96DBB8B2-1231-2532-9FA6-0BC861ECAC11}"/>
              </a:ext>
            </a:extLst>
          </p:cNvPr>
          <p:cNvSpPr/>
          <p:nvPr/>
        </p:nvSpPr>
        <p:spPr>
          <a:xfrm>
            <a:off x="2818024" y="5514195"/>
            <a:ext cx="428172" cy="14111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p>
        </p:txBody>
      </p:sp>
      <p:sp>
        <p:nvSpPr>
          <p:cNvPr id="22" name="箭头: 右 21">
            <a:extLst>
              <a:ext uri="{FF2B5EF4-FFF2-40B4-BE49-F238E27FC236}">
                <a16:creationId xmlns:a16="http://schemas.microsoft.com/office/drawing/2014/main" id="{B2045D3A-7FB9-39F4-6229-DED1A6E6DB5C}"/>
              </a:ext>
            </a:extLst>
          </p:cNvPr>
          <p:cNvSpPr/>
          <p:nvPr/>
        </p:nvSpPr>
        <p:spPr>
          <a:xfrm>
            <a:off x="5339511" y="5514196"/>
            <a:ext cx="428172" cy="14111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p>
        </p:txBody>
      </p:sp>
    </p:spTree>
    <p:extLst>
      <p:ext uri="{BB962C8B-B14F-4D97-AF65-F5344CB8AC3E}">
        <p14:creationId xmlns:p14="http://schemas.microsoft.com/office/powerpoint/2010/main" val="22831577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259F2021-043B-4D34-B8EE-66F26E86D9E9}"/>
              </a:ext>
            </a:extLst>
          </p:cNvPr>
          <p:cNvGrpSpPr/>
          <p:nvPr/>
        </p:nvGrpSpPr>
        <p:grpSpPr>
          <a:xfrm>
            <a:off x="-21657" y="-7026"/>
            <a:ext cx="12213657" cy="3436026"/>
            <a:chOff x="-21657" y="-7026"/>
            <a:chExt cx="12213657" cy="6872052"/>
          </a:xfrm>
        </p:grpSpPr>
        <p:pic>
          <p:nvPicPr>
            <p:cNvPr id="27" name="图片 26">
              <a:extLst>
                <a:ext uri="{FF2B5EF4-FFF2-40B4-BE49-F238E27FC236}">
                  <a16:creationId xmlns:a16="http://schemas.microsoft.com/office/drawing/2014/main" id="{F497ADC9-003B-40E8-92BB-DAF372823E84}"/>
                </a:ext>
              </a:extLst>
            </p:cNvPr>
            <p:cNvPicPr>
              <a:picLocks noChangeAspect="1"/>
            </p:cNvPicPr>
            <p:nvPr/>
          </p:nvPicPr>
          <p:blipFill rotWithShape="1">
            <a:blip r:embed="rId2">
              <a:extLst>
                <a:ext uri="{28A0092B-C50C-407E-A947-70E740481C1C}">
                  <a14:useLocalDpi xmlns:a14="http://schemas.microsoft.com/office/drawing/2010/main" val="0"/>
                </a:ext>
              </a:extLst>
            </a:blip>
            <a:srcRect l="37038" t="53584" r="30823" b="23635"/>
            <a:stretch/>
          </p:blipFill>
          <p:spPr>
            <a:xfrm>
              <a:off x="0" y="7026"/>
              <a:ext cx="12192000" cy="6858000"/>
            </a:xfrm>
            <a:prstGeom prst="rect">
              <a:avLst/>
            </a:prstGeom>
          </p:spPr>
        </p:pic>
        <p:sp>
          <p:nvSpPr>
            <p:cNvPr id="57" name="矩形 56">
              <a:extLst>
                <a:ext uri="{FF2B5EF4-FFF2-40B4-BE49-F238E27FC236}">
                  <a16:creationId xmlns:a16="http://schemas.microsoft.com/office/drawing/2014/main" id="{AAD5FB78-41A4-48F3-A79E-836EB2826CDE}"/>
                </a:ext>
              </a:extLst>
            </p:cNvPr>
            <p:cNvSpPr/>
            <p:nvPr/>
          </p:nvSpPr>
          <p:spPr>
            <a:xfrm>
              <a:off x="-21657" y="-7026"/>
              <a:ext cx="12213657" cy="6858000"/>
            </a:xfrm>
            <a:prstGeom prst="rect">
              <a:avLst/>
            </a:prstGeom>
            <a:gradFill flip="none" rotWithShape="1">
              <a:gsLst>
                <a:gs pos="52000">
                  <a:srgbClr val="3F1B56">
                    <a:alpha val="69000"/>
                  </a:srgbClr>
                </a:gs>
                <a:gs pos="0">
                  <a:srgbClr val="490C4C">
                    <a:alpha val="82000"/>
                  </a:srgbClr>
                </a:gs>
                <a:gs pos="100000">
                  <a:srgbClr val="126485">
                    <a:alpha val="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pic>
        <p:nvPicPr>
          <p:cNvPr id="5" name="图片 4">
            <a:extLst>
              <a:ext uri="{FF2B5EF4-FFF2-40B4-BE49-F238E27FC236}">
                <a16:creationId xmlns:a16="http://schemas.microsoft.com/office/drawing/2014/main" id="{7DAD6679-7114-4A5F-A933-33B034B5F76D}"/>
              </a:ext>
            </a:extLst>
          </p:cNvPr>
          <p:cNvPicPr>
            <a:picLocks noChangeAspect="1"/>
          </p:cNvPicPr>
          <p:nvPr/>
        </p:nvPicPr>
        <p:blipFill rotWithShape="1">
          <a:blip r:embed="rId3">
            <a:extLst>
              <a:ext uri="{28A0092B-C50C-407E-A947-70E740481C1C}">
                <a14:useLocalDpi xmlns:a14="http://schemas.microsoft.com/office/drawing/2010/main" val="0"/>
              </a:ext>
            </a:extLst>
          </a:blip>
          <a:srcRect l="15153" t="34440" r="31813" b="15999"/>
          <a:stretch/>
        </p:blipFill>
        <p:spPr>
          <a:xfrm flipV="1">
            <a:off x="6503" y="-870164"/>
            <a:ext cx="12207154" cy="4432071"/>
          </a:xfrm>
          <a:prstGeom prst="rect">
            <a:avLst/>
          </a:prstGeom>
        </p:spPr>
      </p:pic>
      <p:sp>
        <p:nvSpPr>
          <p:cNvPr id="6" name="文本框 5">
            <a:extLst>
              <a:ext uri="{FF2B5EF4-FFF2-40B4-BE49-F238E27FC236}">
                <a16:creationId xmlns:a16="http://schemas.microsoft.com/office/drawing/2014/main" id="{20650450-FDD9-4E41-A094-8E5ED2C3F814}"/>
              </a:ext>
            </a:extLst>
          </p:cNvPr>
          <p:cNvSpPr txBox="1"/>
          <p:nvPr/>
        </p:nvSpPr>
        <p:spPr>
          <a:xfrm>
            <a:off x="1077091" y="2147075"/>
            <a:ext cx="1538883" cy="2682706"/>
          </a:xfrm>
          <a:prstGeom prst="rect">
            <a:avLst/>
          </a:prstGeom>
          <a:noFill/>
        </p:spPr>
        <p:txBody>
          <a:bodyPr vert="eaVert" wrap="square" rtlCol="0">
            <a:spAutoFit/>
          </a:bodyPr>
          <a:lstStyle/>
          <a:p>
            <a:r>
              <a:rPr lang="zh-CN" altLang="en-US" sz="8800" dirty="0">
                <a:solidFill>
                  <a:schemeClr val="bg1"/>
                </a:solidFill>
                <a:latin typeface="字魂105号-简雅黑" panose="00000500000000000000" pitchFamily="2" charset="-122"/>
                <a:ea typeface="字魂105号-简雅黑" panose="00000500000000000000" pitchFamily="2" charset="-122"/>
                <a:cs typeface="字魂105号-简雅黑" panose="00000500000000000000" pitchFamily="2" charset="-122"/>
              </a:rPr>
              <a:t>目 </a:t>
            </a:r>
            <a:r>
              <a:rPr lang="zh-CN" altLang="en-US" sz="8800" dirty="0">
                <a:solidFill>
                  <a:srgbClr val="441D61"/>
                </a:solidFill>
                <a:latin typeface="字魂105号-简雅黑" panose="00000500000000000000" pitchFamily="2" charset="-122"/>
                <a:ea typeface="字魂105号-简雅黑" panose="00000500000000000000" pitchFamily="2" charset="-122"/>
                <a:cs typeface="字魂105号-简雅黑" panose="00000500000000000000" pitchFamily="2" charset="-122"/>
              </a:rPr>
              <a:t>录</a:t>
            </a:r>
          </a:p>
        </p:txBody>
      </p:sp>
      <p:sp>
        <p:nvSpPr>
          <p:cNvPr id="7" name="文本框 6">
            <a:extLst>
              <a:ext uri="{FF2B5EF4-FFF2-40B4-BE49-F238E27FC236}">
                <a16:creationId xmlns:a16="http://schemas.microsoft.com/office/drawing/2014/main" id="{C00BA7C4-E627-499F-8390-F672AC2628FC}"/>
              </a:ext>
            </a:extLst>
          </p:cNvPr>
          <p:cNvSpPr txBox="1"/>
          <p:nvPr/>
        </p:nvSpPr>
        <p:spPr>
          <a:xfrm>
            <a:off x="2548243" y="2147075"/>
            <a:ext cx="6363288" cy="584775"/>
          </a:xfrm>
          <a:prstGeom prst="rect">
            <a:avLst/>
          </a:prstGeom>
          <a:noFill/>
        </p:spPr>
        <p:txBody>
          <a:bodyPr wrap="square" rtlCol="0">
            <a:spAutoFit/>
          </a:bodyPr>
          <a:lstStyle/>
          <a:p>
            <a:r>
              <a:rPr lang="en-US" altLang="zh-CN" sz="3200" dirty="0">
                <a:solidFill>
                  <a:schemeClr val="bg1"/>
                </a:solidFill>
                <a:latin typeface="字魂105号-简雅黑" panose="00000500000000000000" pitchFamily="2" charset="-122"/>
                <a:ea typeface="字魂105号-简雅黑" panose="00000500000000000000" pitchFamily="2" charset="-122"/>
                <a:cs typeface="字魂105号-简雅黑" panose="00000500000000000000" pitchFamily="2" charset="-122"/>
              </a:rPr>
              <a:t>CONTENTS</a:t>
            </a:r>
            <a:endParaRPr lang="zh-CN" altLang="en-US" sz="3200" dirty="0">
              <a:solidFill>
                <a:schemeClr val="bg1"/>
              </a:solidFill>
              <a:latin typeface="字魂105号-简雅黑" panose="00000500000000000000" pitchFamily="2" charset="-122"/>
              <a:ea typeface="字魂105号-简雅黑" panose="00000500000000000000" pitchFamily="2" charset="-122"/>
              <a:cs typeface="字魂105号-简雅黑" panose="00000500000000000000" pitchFamily="2" charset="-122"/>
            </a:endParaRPr>
          </a:p>
        </p:txBody>
      </p:sp>
      <p:grpSp>
        <p:nvGrpSpPr>
          <p:cNvPr id="63" name="组合 62">
            <a:extLst>
              <a:ext uri="{FF2B5EF4-FFF2-40B4-BE49-F238E27FC236}">
                <a16:creationId xmlns:a16="http://schemas.microsoft.com/office/drawing/2014/main" id="{AF9C156B-E249-4C03-B152-32792D5C19EF}"/>
              </a:ext>
            </a:extLst>
          </p:cNvPr>
          <p:cNvGrpSpPr/>
          <p:nvPr/>
        </p:nvGrpSpPr>
        <p:grpSpPr>
          <a:xfrm>
            <a:off x="2735124" y="3439583"/>
            <a:ext cx="4496856" cy="830997"/>
            <a:chOff x="5327775" y="922332"/>
            <a:chExt cx="4610454" cy="830997"/>
          </a:xfrm>
        </p:grpSpPr>
        <p:sp>
          <p:nvSpPr>
            <p:cNvPr id="64" name="文本框 63">
              <a:extLst>
                <a:ext uri="{FF2B5EF4-FFF2-40B4-BE49-F238E27FC236}">
                  <a16:creationId xmlns:a16="http://schemas.microsoft.com/office/drawing/2014/main" id="{D948DE55-D1FB-4BF9-AFFD-6E9199EC74F4}"/>
                </a:ext>
              </a:extLst>
            </p:cNvPr>
            <p:cNvSpPr txBox="1"/>
            <p:nvPr/>
          </p:nvSpPr>
          <p:spPr>
            <a:xfrm>
              <a:off x="6066681" y="999304"/>
              <a:ext cx="3871548" cy="523220"/>
            </a:xfrm>
            <a:prstGeom prst="rect">
              <a:avLst/>
            </a:prstGeom>
            <a:noFill/>
          </p:spPr>
          <p:txBody>
            <a:bodyPr wrap="square" rtlCol="0">
              <a:spAutoFit/>
            </a:bodyPr>
            <a:lstStyle/>
            <a:p>
              <a:r>
                <a:rPr lang="zh-CN" altLang="en-US" sz="2800" dirty="0">
                  <a:solidFill>
                    <a:srgbClr val="441D61"/>
                  </a:solidFill>
                  <a:latin typeface="字魂105号-简雅黑" panose="00000500000000000000" pitchFamily="2" charset="-122"/>
                  <a:ea typeface="字魂105号-简雅黑" panose="00000500000000000000" pitchFamily="2" charset="-122"/>
                  <a:cs typeface="字魂105号-简雅黑" panose="00000500000000000000" pitchFamily="2" charset="-122"/>
                </a:rPr>
                <a:t>盘活方案主要内容</a:t>
              </a:r>
            </a:p>
          </p:txBody>
        </p:sp>
        <p:sp>
          <p:nvSpPr>
            <p:cNvPr id="65" name="文本框 64">
              <a:extLst>
                <a:ext uri="{FF2B5EF4-FFF2-40B4-BE49-F238E27FC236}">
                  <a16:creationId xmlns:a16="http://schemas.microsoft.com/office/drawing/2014/main" id="{B6317A20-D02F-4D37-AC07-237EAF8FF695}"/>
                </a:ext>
              </a:extLst>
            </p:cNvPr>
            <p:cNvSpPr txBox="1"/>
            <p:nvPr/>
          </p:nvSpPr>
          <p:spPr>
            <a:xfrm>
              <a:off x="5327775" y="922332"/>
              <a:ext cx="967410" cy="830997"/>
            </a:xfrm>
            <a:prstGeom prst="rect">
              <a:avLst/>
            </a:prstGeom>
            <a:noFill/>
          </p:spPr>
          <p:txBody>
            <a:bodyPr wrap="square" rtlCol="0">
              <a:spAutoFit/>
            </a:bodyPr>
            <a:lstStyle/>
            <a:p>
              <a:r>
                <a:rPr lang="en-US" altLang="zh-CN" sz="4800" dirty="0">
                  <a:solidFill>
                    <a:srgbClr val="441D61"/>
                  </a:solidFill>
                  <a:latin typeface="字魂105号-简雅黑" panose="00000500000000000000" pitchFamily="2" charset="-122"/>
                  <a:ea typeface="字魂105号-简雅黑" panose="00000500000000000000" pitchFamily="2" charset="-122"/>
                  <a:cs typeface="字魂105号-简雅黑" panose="00000500000000000000" pitchFamily="2" charset="-122"/>
                </a:rPr>
                <a:t>01</a:t>
              </a:r>
              <a:endParaRPr lang="zh-CN" altLang="en-US" sz="4800" dirty="0">
                <a:solidFill>
                  <a:srgbClr val="441D61"/>
                </a:solidFill>
                <a:latin typeface="字魂105号-简雅黑" panose="00000500000000000000" pitchFamily="2" charset="-122"/>
                <a:ea typeface="字魂105号-简雅黑" panose="00000500000000000000" pitchFamily="2" charset="-122"/>
                <a:cs typeface="字魂105号-简雅黑" panose="00000500000000000000" pitchFamily="2" charset="-122"/>
              </a:endParaRPr>
            </a:p>
          </p:txBody>
        </p:sp>
      </p:grpSp>
      <p:grpSp>
        <p:nvGrpSpPr>
          <p:cNvPr id="71" name="组合 70">
            <a:extLst>
              <a:ext uri="{FF2B5EF4-FFF2-40B4-BE49-F238E27FC236}">
                <a16:creationId xmlns:a16="http://schemas.microsoft.com/office/drawing/2014/main" id="{60E5E446-45C0-4542-962F-5CCD15861DEA}"/>
              </a:ext>
            </a:extLst>
          </p:cNvPr>
          <p:cNvGrpSpPr/>
          <p:nvPr/>
        </p:nvGrpSpPr>
        <p:grpSpPr>
          <a:xfrm>
            <a:off x="2735124" y="4326465"/>
            <a:ext cx="4191214" cy="830997"/>
            <a:chOff x="5327775" y="1770021"/>
            <a:chExt cx="4512094" cy="830997"/>
          </a:xfrm>
        </p:grpSpPr>
        <p:sp>
          <p:nvSpPr>
            <p:cNvPr id="72" name="文本框 71">
              <a:extLst>
                <a:ext uri="{FF2B5EF4-FFF2-40B4-BE49-F238E27FC236}">
                  <a16:creationId xmlns:a16="http://schemas.microsoft.com/office/drawing/2014/main" id="{EC545311-B697-40C1-A3E7-D372E2DC3518}"/>
                </a:ext>
              </a:extLst>
            </p:cNvPr>
            <p:cNvSpPr txBox="1"/>
            <p:nvPr/>
          </p:nvSpPr>
          <p:spPr>
            <a:xfrm>
              <a:off x="6096000" y="1846993"/>
              <a:ext cx="3743869" cy="523220"/>
            </a:xfrm>
            <a:prstGeom prst="rect">
              <a:avLst/>
            </a:prstGeom>
            <a:noFill/>
          </p:spPr>
          <p:txBody>
            <a:bodyPr wrap="square" rtlCol="0">
              <a:spAutoFit/>
            </a:bodyPr>
            <a:lstStyle/>
            <a:p>
              <a:r>
                <a:rPr lang="zh-CN" altLang="en-US" sz="2800" dirty="0">
                  <a:solidFill>
                    <a:srgbClr val="441D61"/>
                  </a:solidFill>
                  <a:latin typeface="字魂105号-简雅黑" panose="00000500000000000000" pitchFamily="2" charset="-122"/>
                  <a:ea typeface="字魂105号-简雅黑" panose="00000500000000000000" pitchFamily="2" charset="-122"/>
                  <a:cs typeface="字魂105号-简雅黑" panose="00000500000000000000" pitchFamily="2" charset="-122"/>
                </a:rPr>
                <a:t>盘活系统操作讲解</a:t>
              </a:r>
            </a:p>
          </p:txBody>
        </p:sp>
        <p:sp>
          <p:nvSpPr>
            <p:cNvPr id="73" name="文本框 72">
              <a:extLst>
                <a:ext uri="{FF2B5EF4-FFF2-40B4-BE49-F238E27FC236}">
                  <a16:creationId xmlns:a16="http://schemas.microsoft.com/office/drawing/2014/main" id="{741F8BEE-5C7D-4DFC-AA76-1A4A21429ADE}"/>
                </a:ext>
              </a:extLst>
            </p:cNvPr>
            <p:cNvSpPr txBox="1"/>
            <p:nvPr/>
          </p:nvSpPr>
          <p:spPr>
            <a:xfrm>
              <a:off x="5327775" y="1770021"/>
              <a:ext cx="967410" cy="830997"/>
            </a:xfrm>
            <a:prstGeom prst="rect">
              <a:avLst/>
            </a:prstGeom>
            <a:noFill/>
          </p:spPr>
          <p:txBody>
            <a:bodyPr wrap="square" rtlCol="0">
              <a:spAutoFit/>
            </a:bodyPr>
            <a:lstStyle/>
            <a:p>
              <a:r>
                <a:rPr lang="en-US" altLang="zh-CN" sz="4800" dirty="0">
                  <a:solidFill>
                    <a:srgbClr val="441D61"/>
                  </a:solidFill>
                  <a:latin typeface="字魂105号-简雅黑" panose="00000500000000000000" pitchFamily="2" charset="-122"/>
                  <a:ea typeface="字魂105号-简雅黑" panose="00000500000000000000" pitchFamily="2" charset="-122"/>
                  <a:cs typeface="字魂105号-简雅黑" panose="00000500000000000000" pitchFamily="2" charset="-122"/>
                </a:rPr>
                <a:t>02</a:t>
              </a:r>
              <a:endParaRPr lang="zh-CN" altLang="en-US" sz="4800" dirty="0">
                <a:solidFill>
                  <a:srgbClr val="441D61"/>
                </a:solidFill>
                <a:latin typeface="字魂105号-简雅黑" panose="00000500000000000000" pitchFamily="2" charset="-122"/>
                <a:ea typeface="字魂105号-简雅黑" panose="00000500000000000000" pitchFamily="2" charset="-122"/>
                <a:cs typeface="字魂105号-简雅黑" panose="00000500000000000000" pitchFamily="2" charset="-122"/>
              </a:endParaRPr>
            </a:p>
          </p:txBody>
        </p:sp>
      </p:grpSp>
      <p:grpSp>
        <p:nvGrpSpPr>
          <p:cNvPr id="2" name="组合 1">
            <a:extLst>
              <a:ext uri="{FF2B5EF4-FFF2-40B4-BE49-F238E27FC236}">
                <a16:creationId xmlns:a16="http://schemas.microsoft.com/office/drawing/2014/main" id="{4B5BC16A-F302-95E4-CAF3-1C06CCD580BE}"/>
              </a:ext>
            </a:extLst>
          </p:cNvPr>
          <p:cNvGrpSpPr/>
          <p:nvPr/>
        </p:nvGrpSpPr>
        <p:grpSpPr>
          <a:xfrm>
            <a:off x="2735124" y="5290319"/>
            <a:ext cx="4191214" cy="830997"/>
            <a:chOff x="5327775" y="1770021"/>
            <a:chExt cx="4512094" cy="830997"/>
          </a:xfrm>
        </p:grpSpPr>
        <p:sp>
          <p:nvSpPr>
            <p:cNvPr id="4" name="文本框 3">
              <a:extLst>
                <a:ext uri="{FF2B5EF4-FFF2-40B4-BE49-F238E27FC236}">
                  <a16:creationId xmlns:a16="http://schemas.microsoft.com/office/drawing/2014/main" id="{E6ED1A70-3CC2-D67B-2FF4-9C98405CADBE}"/>
                </a:ext>
              </a:extLst>
            </p:cNvPr>
            <p:cNvSpPr txBox="1"/>
            <p:nvPr/>
          </p:nvSpPr>
          <p:spPr>
            <a:xfrm>
              <a:off x="6096000" y="1846993"/>
              <a:ext cx="3743869" cy="523220"/>
            </a:xfrm>
            <a:prstGeom prst="rect">
              <a:avLst/>
            </a:prstGeom>
            <a:noFill/>
          </p:spPr>
          <p:txBody>
            <a:bodyPr wrap="square" rtlCol="0">
              <a:spAutoFit/>
            </a:bodyPr>
            <a:lstStyle/>
            <a:p>
              <a:r>
                <a:rPr lang="zh-CN" altLang="en-US" sz="2800" dirty="0">
                  <a:solidFill>
                    <a:srgbClr val="441D61"/>
                  </a:solidFill>
                  <a:latin typeface="字魂105号-简雅黑" panose="00000500000000000000" pitchFamily="2" charset="-122"/>
                  <a:ea typeface="字魂105号-简雅黑" panose="00000500000000000000" pitchFamily="2" charset="-122"/>
                  <a:cs typeface="字魂105号-简雅黑" panose="00000500000000000000" pitchFamily="2" charset="-122"/>
                </a:rPr>
                <a:t>进度安排及注意事项</a:t>
              </a:r>
            </a:p>
          </p:txBody>
        </p:sp>
        <p:sp>
          <p:nvSpPr>
            <p:cNvPr id="8" name="文本框 7">
              <a:extLst>
                <a:ext uri="{FF2B5EF4-FFF2-40B4-BE49-F238E27FC236}">
                  <a16:creationId xmlns:a16="http://schemas.microsoft.com/office/drawing/2014/main" id="{3B8CF83C-8C67-733C-BEB1-9939412DADDC}"/>
                </a:ext>
              </a:extLst>
            </p:cNvPr>
            <p:cNvSpPr txBox="1"/>
            <p:nvPr/>
          </p:nvSpPr>
          <p:spPr>
            <a:xfrm>
              <a:off x="5327775" y="1770021"/>
              <a:ext cx="967410" cy="830997"/>
            </a:xfrm>
            <a:prstGeom prst="rect">
              <a:avLst/>
            </a:prstGeom>
            <a:noFill/>
          </p:spPr>
          <p:txBody>
            <a:bodyPr wrap="square" rtlCol="0">
              <a:spAutoFit/>
            </a:bodyPr>
            <a:lstStyle/>
            <a:p>
              <a:r>
                <a:rPr lang="en-US" altLang="zh-CN" sz="4800" dirty="0">
                  <a:solidFill>
                    <a:srgbClr val="441D61"/>
                  </a:solidFill>
                  <a:latin typeface="字魂105号-简雅黑" panose="00000500000000000000" pitchFamily="2" charset="-122"/>
                  <a:ea typeface="字魂105号-简雅黑" panose="00000500000000000000" pitchFamily="2" charset="-122"/>
                  <a:cs typeface="字魂105号-简雅黑" panose="00000500000000000000" pitchFamily="2" charset="-122"/>
                </a:rPr>
                <a:t>03</a:t>
              </a:r>
              <a:endParaRPr lang="zh-CN" altLang="en-US" sz="4800" dirty="0">
                <a:solidFill>
                  <a:srgbClr val="441D61"/>
                </a:solidFill>
                <a:latin typeface="字魂105号-简雅黑" panose="00000500000000000000" pitchFamily="2" charset="-122"/>
                <a:ea typeface="字魂105号-简雅黑" panose="00000500000000000000" pitchFamily="2" charset="-122"/>
                <a:cs typeface="字魂105号-简雅黑" panose="00000500000000000000" pitchFamily="2" charset="-122"/>
              </a:endParaRPr>
            </a:p>
          </p:txBody>
        </p:sp>
      </p:grpSp>
    </p:spTree>
    <p:extLst>
      <p:ext uri="{BB962C8B-B14F-4D97-AF65-F5344CB8AC3E}">
        <p14:creationId xmlns:p14="http://schemas.microsoft.com/office/powerpoint/2010/main" val="2840156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 name="组合 46">
            <a:extLst>
              <a:ext uri="{FF2B5EF4-FFF2-40B4-BE49-F238E27FC236}">
                <a16:creationId xmlns:a16="http://schemas.microsoft.com/office/drawing/2014/main" id="{3361CB2F-97BE-42C5-9C65-B8FEBFE71E99}"/>
              </a:ext>
            </a:extLst>
          </p:cNvPr>
          <p:cNvGrpSpPr/>
          <p:nvPr/>
        </p:nvGrpSpPr>
        <p:grpSpPr>
          <a:xfrm flipH="1">
            <a:off x="531627" y="1338107"/>
            <a:ext cx="1522519" cy="155713"/>
            <a:chOff x="871869" y="5224005"/>
            <a:chExt cx="3723459" cy="380811"/>
          </a:xfrm>
        </p:grpSpPr>
        <p:sp>
          <p:nvSpPr>
            <p:cNvPr id="62" name="矩形 61">
              <a:extLst>
                <a:ext uri="{FF2B5EF4-FFF2-40B4-BE49-F238E27FC236}">
                  <a16:creationId xmlns:a16="http://schemas.microsoft.com/office/drawing/2014/main" id="{2CAF1C9A-26D5-4B86-90D3-50AC0B99B5E0}"/>
                </a:ext>
              </a:extLst>
            </p:cNvPr>
            <p:cNvSpPr/>
            <p:nvPr/>
          </p:nvSpPr>
          <p:spPr>
            <a:xfrm flipV="1">
              <a:off x="871869" y="5224006"/>
              <a:ext cx="380810" cy="380810"/>
            </a:xfrm>
            <a:prstGeom prst="rect">
              <a:avLst/>
            </a:prstGeom>
            <a:solidFill>
              <a:srgbClr val="441D61">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字魂105号-简雅黑" panose="00000500000000000000" pitchFamily="2" charset="-122"/>
                <a:ea typeface="字魂105号-简雅黑" panose="00000500000000000000" pitchFamily="2" charset="-122"/>
                <a:cs typeface="字魂105号-简雅黑" panose="00000500000000000000" pitchFamily="2" charset="-122"/>
              </a:endParaRPr>
            </a:p>
          </p:txBody>
        </p:sp>
        <p:sp>
          <p:nvSpPr>
            <p:cNvPr id="63" name="矩形 62">
              <a:extLst>
                <a:ext uri="{FF2B5EF4-FFF2-40B4-BE49-F238E27FC236}">
                  <a16:creationId xmlns:a16="http://schemas.microsoft.com/office/drawing/2014/main" id="{6D182903-D870-42EF-A727-9FF7A8491C15}"/>
                </a:ext>
              </a:extLst>
            </p:cNvPr>
            <p:cNvSpPr/>
            <p:nvPr/>
          </p:nvSpPr>
          <p:spPr>
            <a:xfrm flipV="1">
              <a:off x="1533147" y="5224006"/>
              <a:ext cx="380810" cy="380810"/>
            </a:xfrm>
            <a:prstGeom prst="rect">
              <a:avLst/>
            </a:prstGeom>
            <a:solidFill>
              <a:srgbClr val="441D6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字魂105号-简雅黑" panose="00000500000000000000" pitchFamily="2" charset="-122"/>
                <a:ea typeface="字魂105号-简雅黑" panose="00000500000000000000" pitchFamily="2" charset="-122"/>
                <a:cs typeface="字魂105号-简雅黑" panose="00000500000000000000" pitchFamily="2" charset="-122"/>
              </a:endParaRPr>
            </a:p>
          </p:txBody>
        </p:sp>
        <p:sp>
          <p:nvSpPr>
            <p:cNvPr id="64" name="矩形 63">
              <a:extLst>
                <a:ext uri="{FF2B5EF4-FFF2-40B4-BE49-F238E27FC236}">
                  <a16:creationId xmlns:a16="http://schemas.microsoft.com/office/drawing/2014/main" id="{846D8C15-012F-4E1B-8D01-CEAD740688B4}"/>
                </a:ext>
              </a:extLst>
            </p:cNvPr>
            <p:cNvSpPr/>
            <p:nvPr/>
          </p:nvSpPr>
          <p:spPr>
            <a:xfrm flipV="1">
              <a:off x="2194424" y="5224006"/>
              <a:ext cx="380810" cy="380810"/>
            </a:xfrm>
            <a:prstGeom prst="rect">
              <a:avLst/>
            </a:prstGeom>
            <a:solidFill>
              <a:srgbClr val="441D61">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latin typeface="字魂105号-简雅黑" panose="00000500000000000000" pitchFamily="2" charset="-122"/>
                <a:ea typeface="字魂105号-简雅黑" panose="00000500000000000000" pitchFamily="2" charset="-122"/>
                <a:cs typeface="字魂105号-简雅黑" panose="00000500000000000000" pitchFamily="2" charset="-122"/>
              </a:endParaRPr>
            </a:p>
          </p:txBody>
        </p:sp>
        <p:sp>
          <p:nvSpPr>
            <p:cNvPr id="65" name="矩形 64">
              <a:extLst>
                <a:ext uri="{FF2B5EF4-FFF2-40B4-BE49-F238E27FC236}">
                  <a16:creationId xmlns:a16="http://schemas.microsoft.com/office/drawing/2014/main" id="{B8809F30-4FC4-47B3-A3DC-BD1D915197BB}"/>
                </a:ext>
              </a:extLst>
            </p:cNvPr>
            <p:cNvSpPr/>
            <p:nvPr/>
          </p:nvSpPr>
          <p:spPr>
            <a:xfrm flipV="1">
              <a:off x="2855702" y="5224006"/>
              <a:ext cx="380810" cy="380810"/>
            </a:xfrm>
            <a:prstGeom prst="rect">
              <a:avLst/>
            </a:prstGeom>
            <a:solidFill>
              <a:srgbClr val="441D6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字魂105号-简雅黑" panose="00000500000000000000" pitchFamily="2" charset="-122"/>
                <a:ea typeface="字魂105号-简雅黑" panose="00000500000000000000" pitchFamily="2" charset="-122"/>
                <a:cs typeface="字魂105号-简雅黑" panose="00000500000000000000" pitchFamily="2" charset="-122"/>
              </a:endParaRPr>
            </a:p>
          </p:txBody>
        </p:sp>
        <p:sp>
          <p:nvSpPr>
            <p:cNvPr id="66" name="矩形 65">
              <a:extLst>
                <a:ext uri="{FF2B5EF4-FFF2-40B4-BE49-F238E27FC236}">
                  <a16:creationId xmlns:a16="http://schemas.microsoft.com/office/drawing/2014/main" id="{0DD6797F-2D7D-4C39-8E94-C4F819BE87AA}"/>
                </a:ext>
              </a:extLst>
            </p:cNvPr>
            <p:cNvSpPr/>
            <p:nvPr/>
          </p:nvSpPr>
          <p:spPr>
            <a:xfrm flipV="1">
              <a:off x="3516980" y="5224006"/>
              <a:ext cx="380810" cy="380810"/>
            </a:xfrm>
            <a:prstGeom prst="rect">
              <a:avLst/>
            </a:prstGeom>
            <a:solidFill>
              <a:srgbClr val="441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字魂105号-简雅黑" panose="00000500000000000000" pitchFamily="2" charset="-122"/>
                <a:ea typeface="字魂105号-简雅黑" panose="00000500000000000000" pitchFamily="2" charset="-122"/>
                <a:cs typeface="字魂105号-简雅黑" panose="00000500000000000000" pitchFamily="2" charset="-122"/>
              </a:endParaRPr>
            </a:p>
          </p:txBody>
        </p:sp>
        <p:sp>
          <p:nvSpPr>
            <p:cNvPr id="67" name="矩形 66">
              <a:extLst>
                <a:ext uri="{FF2B5EF4-FFF2-40B4-BE49-F238E27FC236}">
                  <a16:creationId xmlns:a16="http://schemas.microsoft.com/office/drawing/2014/main" id="{2514FA78-499A-43DB-9485-58D446B29473}"/>
                </a:ext>
              </a:extLst>
            </p:cNvPr>
            <p:cNvSpPr/>
            <p:nvPr/>
          </p:nvSpPr>
          <p:spPr>
            <a:xfrm flipV="1">
              <a:off x="4214518" y="5224005"/>
              <a:ext cx="380810" cy="380810"/>
            </a:xfrm>
            <a:prstGeom prst="rect">
              <a:avLst/>
            </a:prstGeom>
            <a:solidFill>
              <a:srgbClr val="441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字魂105号-简雅黑" panose="00000500000000000000" pitchFamily="2" charset="-122"/>
                <a:ea typeface="字魂105号-简雅黑" panose="00000500000000000000" pitchFamily="2" charset="-122"/>
                <a:cs typeface="字魂105号-简雅黑" panose="00000500000000000000" pitchFamily="2" charset="-122"/>
              </a:endParaRPr>
            </a:p>
          </p:txBody>
        </p:sp>
      </p:grpSp>
      <p:sp>
        <p:nvSpPr>
          <p:cNvPr id="11" name="图形">
            <a:extLst>
              <a:ext uri="{FF2B5EF4-FFF2-40B4-BE49-F238E27FC236}">
                <a16:creationId xmlns:a16="http://schemas.microsoft.com/office/drawing/2014/main" id="{97A788B7-727D-ED17-9E43-762A3F5FEAFD}"/>
              </a:ext>
            </a:extLst>
          </p:cNvPr>
          <p:cNvSpPr txBox="1"/>
          <p:nvPr>
            <p:custDataLst>
              <p:tags r:id="rId1"/>
            </p:custDataLst>
          </p:nvPr>
        </p:nvSpPr>
        <p:spPr>
          <a:xfrm>
            <a:off x="496809" y="673456"/>
            <a:ext cx="4108817" cy="523220"/>
          </a:xfrm>
          <a:prstGeom prst="rect">
            <a:avLst/>
          </a:prstGeom>
          <a:noFill/>
        </p:spPr>
        <p:txBody>
          <a:bodyPr wrap="square" rtlCol="0" anchor="t">
            <a:spAutoFit/>
          </a:bodyPr>
          <a:lstStyle/>
          <a:p>
            <a:r>
              <a:rPr lang="en-US" altLang="zh-CN" sz="2800" cap="all" dirty="0">
                <a:solidFill>
                  <a:schemeClr val="tx1">
                    <a:lumMod val="75000"/>
                    <a:lumOff val="25000"/>
                  </a:schemeClr>
                </a:solidFill>
                <a:latin typeface="思源宋体 CN Heavy" panose="02020900000000000000" charset="-122"/>
                <a:ea typeface="思源宋体 CN Heavy" panose="02020900000000000000" charset="-122"/>
                <a:cs typeface="思源宋体 CN Heavy" panose="02020900000000000000" charset="-122"/>
                <a:sym typeface="+mn-ea"/>
              </a:rPr>
              <a:t>4. </a:t>
            </a:r>
            <a:r>
              <a:rPr lang="zh-CN" altLang="en-US" sz="2800" cap="all" dirty="0">
                <a:solidFill>
                  <a:schemeClr val="tx1">
                    <a:lumMod val="75000"/>
                    <a:lumOff val="25000"/>
                  </a:schemeClr>
                </a:solidFill>
                <a:latin typeface="思源宋体 CN Heavy" panose="02020900000000000000" charset="-122"/>
                <a:ea typeface="思源宋体 CN Heavy" panose="02020900000000000000" charset="-122"/>
                <a:cs typeface="思源宋体 CN Heavy" panose="02020900000000000000" charset="-122"/>
                <a:sym typeface="+mn-ea"/>
              </a:rPr>
              <a:t>盘点审批</a:t>
            </a:r>
            <a:endParaRPr lang="zh-CN" altLang="en-US" sz="2800" cap="all" dirty="0">
              <a:solidFill>
                <a:schemeClr val="tx1">
                  <a:lumMod val="75000"/>
                  <a:lumOff val="25000"/>
                </a:schemeClr>
              </a:solidFill>
              <a:uFillTx/>
              <a:latin typeface="思源宋体 CN Heavy" panose="02020900000000000000" charset="-122"/>
              <a:ea typeface="思源宋体 CN Heavy" panose="02020900000000000000" charset="-122"/>
              <a:cs typeface="思源宋体 CN Heavy" panose="02020900000000000000" charset="-122"/>
              <a:sym typeface="+mn-ea"/>
            </a:endParaRPr>
          </a:p>
        </p:txBody>
      </p:sp>
      <p:pic>
        <p:nvPicPr>
          <p:cNvPr id="3" name="图片 2">
            <a:extLst>
              <a:ext uri="{FF2B5EF4-FFF2-40B4-BE49-F238E27FC236}">
                <a16:creationId xmlns:a16="http://schemas.microsoft.com/office/drawing/2014/main" id="{EFA703B4-8F75-97A2-8644-F67571080E5A}"/>
              </a:ext>
            </a:extLst>
          </p:cNvPr>
          <p:cNvPicPr>
            <a:picLocks noChangeAspect="1"/>
          </p:cNvPicPr>
          <p:nvPr/>
        </p:nvPicPr>
        <p:blipFill rotWithShape="1">
          <a:blip r:embed="rId3"/>
          <a:srcRect l="7653" t="27152" r="9382"/>
          <a:stretch/>
        </p:blipFill>
        <p:spPr>
          <a:xfrm>
            <a:off x="3383602" y="127282"/>
            <a:ext cx="8760228" cy="4174820"/>
          </a:xfrm>
          <a:prstGeom prst="rect">
            <a:avLst/>
          </a:prstGeom>
        </p:spPr>
      </p:pic>
      <p:sp>
        <p:nvSpPr>
          <p:cNvPr id="5" name="文本框 4">
            <a:extLst>
              <a:ext uri="{FF2B5EF4-FFF2-40B4-BE49-F238E27FC236}">
                <a16:creationId xmlns:a16="http://schemas.microsoft.com/office/drawing/2014/main" id="{7F27F9AD-9145-A93B-42C3-0C50E753184D}"/>
              </a:ext>
            </a:extLst>
          </p:cNvPr>
          <p:cNvSpPr txBox="1"/>
          <p:nvPr/>
        </p:nvSpPr>
        <p:spPr>
          <a:xfrm>
            <a:off x="531627" y="4445396"/>
            <a:ext cx="10873407" cy="1938992"/>
          </a:xfrm>
          <a:prstGeom prst="rect">
            <a:avLst/>
          </a:prstGeom>
          <a:noFill/>
        </p:spPr>
        <p:txBody>
          <a:bodyPr wrap="square" rtlCol="0">
            <a:spAutoFit/>
          </a:bodyPr>
          <a:lstStyle/>
          <a:p>
            <a:pPr marL="342900" indent="-342900">
              <a:buFont typeface="Arial" panose="020B0604020202020204" pitchFamily="34" charset="0"/>
              <a:buChar char="•"/>
            </a:pPr>
            <a:r>
              <a:rPr lang="zh-CN" altLang="en-US" sz="2000" b="1" dirty="0">
                <a:solidFill>
                  <a:srgbClr val="C00000"/>
                </a:solidFill>
              </a:rPr>
              <a:t>完成盘点：</a:t>
            </a:r>
            <a:r>
              <a:rPr lang="zh-CN" altLang="en-US" sz="2000" b="1" dirty="0"/>
              <a:t>“已签订转让合同、已列入转让计划、即将放弃专利权、涉及权属纠纷，无转化意愿的，其他不适宜转化的情况”，“自评结果一星、二星的技术”，</a:t>
            </a:r>
            <a:r>
              <a:rPr lang="zh-CN" altLang="en-US" sz="2000" dirty="0"/>
              <a:t>该类技术不适宜登记入专利转化资源库，</a:t>
            </a:r>
            <a:r>
              <a:rPr lang="zh-CN" altLang="en-US" sz="2000" b="1" dirty="0"/>
              <a:t>留在“存量专利基础库”</a:t>
            </a:r>
            <a:endParaRPr lang="en-US" altLang="zh-CN" sz="2000" b="1" dirty="0"/>
          </a:p>
          <a:p>
            <a:pPr marL="342900" indent="-342900">
              <a:buFont typeface="Arial" panose="020B0604020202020204" pitchFamily="34" charset="0"/>
              <a:buChar char="•"/>
            </a:pPr>
            <a:r>
              <a:rPr lang="zh-CN" altLang="en-US" sz="2000" b="1" dirty="0">
                <a:solidFill>
                  <a:srgbClr val="C00000"/>
                </a:solidFill>
              </a:rPr>
              <a:t>完成盘点并登记入库：</a:t>
            </a:r>
            <a:r>
              <a:rPr lang="zh-CN" altLang="en-US" sz="2000" b="1" dirty="0"/>
              <a:t>除纳入“完成盘点”库以外的其他专利（没有转化并且可以转化的专利），进入“专利转化资源库”</a:t>
            </a:r>
            <a:endParaRPr lang="en-US" altLang="zh-CN" sz="2000" b="1" dirty="0"/>
          </a:p>
          <a:p>
            <a:pPr marL="342900" indent="-342900">
              <a:buFont typeface="Arial" panose="020B0604020202020204" pitchFamily="34" charset="0"/>
              <a:buChar char="•"/>
            </a:pPr>
            <a:r>
              <a:rPr lang="zh-CN" altLang="en-US" sz="2000" b="1" dirty="0">
                <a:solidFill>
                  <a:srgbClr val="C00000"/>
                </a:solidFill>
              </a:rPr>
              <a:t>驳回：</a:t>
            </a:r>
            <a:r>
              <a:rPr lang="zh-CN" altLang="en-US" sz="2000" b="1" dirty="0"/>
              <a:t>针对存在问题的专利，退回建档人员进行修改。</a:t>
            </a:r>
            <a:endParaRPr lang="en-US" altLang="zh-CN" sz="2000" b="1" dirty="0"/>
          </a:p>
        </p:txBody>
      </p:sp>
      <p:sp>
        <p:nvSpPr>
          <p:cNvPr id="8" name="文本框 7">
            <a:extLst>
              <a:ext uri="{FF2B5EF4-FFF2-40B4-BE49-F238E27FC236}">
                <a16:creationId xmlns:a16="http://schemas.microsoft.com/office/drawing/2014/main" id="{25CA005B-754D-29EC-9C5D-F7B0086924E1}"/>
              </a:ext>
            </a:extLst>
          </p:cNvPr>
          <p:cNvSpPr txBox="1"/>
          <p:nvPr/>
        </p:nvSpPr>
        <p:spPr>
          <a:xfrm>
            <a:off x="496809" y="2606610"/>
            <a:ext cx="2623762" cy="830997"/>
          </a:xfrm>
          <a:prstGeom prst="rect">
            <a:avLst/>
          </a:prstGeom>
          <a:noFill/>
        </p:spPr>
        <p:txBody>
          <a:bodyPr wrap="square">
            <a:spAutoFit/>
          </a:bodyPr>
          <a:lstStyle/>
          <a:p>
            <a:pPr marL="342900" indent="-342900">
              <a:buFont typeface="Wingdings" panose="05000000000000000000" pitchFamily="2" charset="2"/>
              <a:buChar char="Ø"/>
            </a:pPr>
            <a:r>
              <a:rPr lang="zh-CN" altLang="en-US" sz="2400" b="1" dirty="0"/>
              <a:t>审批结果分</a:t>
            </a:r>
            <a:r>
              <a:rPr lang="en-US" altLang="zh-CN" sz="2400" b="1" dirty="0"/>
              <a:t>3</a:t>
            </a:r>
            <a:r>
              <a:rPr lang="zh-CN" altLang="en-US" sz="2400" b="1" dirty="0"/>
              <a:t>类及判断依据：</a:t>
            </a:r>
            <a:endParaRPr lang="en-US" altLang="zh-CN" sz="2400" b="1" dirty="0"/>
          </a:p>
        </p:txBody>
      </p:sp>
    </p:spTree>
    <p:extLst>
      <p:ext uri="{BB962C8B-B14F-4D97-AF65-F5344CB8AC3E}">
        <p14:creationId xmlns:p14="http://schemas.microsoft.com/office/powerpoint/2010/main" val="13759867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a:extLst>
              <a:ext uri="{FF2B5EF4-FFF2-40B4-BE49-F238E27FC236}">
                <a16:creationId xmlns:a16="http://schemas.microsoft.com/office/drawing/2014/main" id="{993DE8FE-0092-4955-5AA5-B6B7AB343EA1}"/>
              </a:ext>
            </a:extLst>
          </p:cNvPr>
          <p:cNvGrpSpPr/>
          <p:nvPr/>
        </p:nvGrpSpPr>
        <p:grpSpPr>
          <a:xfrm flipH="1">
            <a:off x="531627" y="1338107"/>
            <a:ext cx="1522519" cy="155713"/>
            <a:chOff x="871869" y="5224005"/>
            <a:chExt cx="3723459" cy="380811"/>
          </a:xfrm>
        </p:grpSpPr>
        <p:sp>
          <p:nvSpPr>
            <p:cNvPr id="9" name="矩形 8">
              <a:extLst>
                <a:ext uri="{FF2B5EF4-FFF2-40B4-BE49-F238E27FC236}">
                  <a16:creationId xmlns:a16="http://schemas.microsoft.com/office/drawing/2014/main" id="{820EEC20-AA4E-F3E8-099C-639A73A08E0A}"/>
                </a:ext>
              </a:extLst>
            </p:cNvPr>
            <p:cNvSpPr/>
            <p:nvPr/>
          </p:nvSpPr>
          <p:spPr>
            <a:xfrm flipV="1">
              <a:off x="871869" y="5224006"/>
              <a:ext cx="380810" cy="380810"/>
            </a:xfrm>
            <a:prstGeom prst="rect">
              <a:avLst/>
            </a:prstGeom>
            <a:solidFill>
              <a:srgbClr val="441D61">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字魂105号-简雅黑" panose="00000500000000000000" pitchFamily="2" charset="-122"/>
                <a:ea typeface="字魂105号-简雅黑" panose="00000500000000000000" pitchFamily="2" charset="-122"/>
                <a:cs typeface="字魂105号-简雅黑" panose="00000500000000000000" pitchFamily="2" charset="-122"/>
              </a:endParaRPr>
            </a:p>
          </p:txBody>
        </p:sp>
        <p:sp>
          <p:nvSpPr>
            <p:cNvPr id="10" name="矩形 9">
              <a:extLst>
                <a:ext uri="{FF2B5EF4-FFF2-40B4-BE49-F238E27FC236}">
                  <a16:creationId xmlns:a16="http://schemas.microsoft.com/office/drawing/2014/main" id="{007894BB-4036-A47D-1011-7BC241C4B299}"/>
                </a:ext>
              </a:extLst>
            </p:cNvPr>
            <p:cNvSpPr/>
            <p:nvPr/>
          </p:nvSpPr>
          <p:spPr>
            <a:xfrm flipV="1">
              <a:off x="1533147" y="5224006"/>
              <a:ext cx="380810" cy="380810"/>
            </a:xfrm>
            <a:prstGeom prst="rect">
              <a:avLst/>
            </a:prstGeom>
            <a:solidFill>
              <a:srgbClr val="441D6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字魂105号-简雅黑" panose="00000500000000000000" pitchFamily="2" charset="-122"/>
                <a:ea typeface="字魂105号-简雅黑" panose="00000500000000000000" pitchFamily="2" charset="-122"/>
                <a:cs typeface="字魂105号-简雅黑" panose="00000500000000000000" pitchFamily="2" charset="-122"/>
              </a:endParaRPr>
            </a:p>
          </p:txBody>
        </p:sp>
        <p:sp>
          <p:nvSpPr>
            <p:cNvPr id="11" name="矩形 10">
              <a:extLst>
                <a:ext uri="{FF2B5EF4-FFF2-40B4-BE49-F238E27FC236}">
                  <a16:creationId xmlns:a16="http://schemas.microsoft.com/office/drawing/2014/main" id="{002F87BA-EC6B-A194-ACA8-78941D208668}"/>
                </a:ext>
              </a:extLst>
            </p:cNvPr>
            <p:cNvSpPr/>
            <p:nvPr/>
          </p:nvSpPr>
          <p:spPr>
            <a:xfrm flipV="1">
              <a:off x="2194424" y="5224006"/>
              <a:ext cx="380810" cy="380810"/>
            </a:xfrm>
            <a:prstGeom prst="rect">
              <a:avLst/>
            </a:prstGeom>
            <a:solidFill>
              <a:srgbClr val="441D61">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latin typeface="字魂105号-简雅黑" panose="00000500000000000000" pitchFamily="2" charset="-122"/>
                <a:ea typeface="字魂105号-简雅黑" panose="00000500000000000000" pitchFamily="2" charset="-122"/>
                <a:cs typeface="字魂105号-简雅黑" panose="00000500000000000000" pitchFamily="2" charset="-122"/>
              </a:endParaRPr>
            </a:p>
          </p:txBody>
        </p:sp>
        <p:sp>
          <p:nvSpPr>
            <p:cNvPr id="12" name="矩形 11">
              <a:extLst>
                <a:ext uri="{FF2B5EF4-FFF2-40B4-BE49-F238E27FC236}">
                  <a16:creationId xmlns:a16="http://schemas.microsoft.com/office/drawing/2014/main" id="{03FD7123-D7A5-21BE-203F-7C0D0E773A80}"/>
                </a:ext>
              </a:extLst>
            </p:cNvPr>
            <p:cNvSpPr/>
            <p:nvPr/>
          </p:nvSpPr>
          <p:spPr>
            <a:xfrm flipV="1">
              <a:off x="2855702" y="5224006"/>
              <a:ext cx="380810" cy="380810"/>
            </a:xfrm>
            <a:prstGeom prst="rect">
              <a:avLst/>
            </a:prstGeom>
            <a:solidFill>
              <a:srgbClr val="441D6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字魂105号-简雅黑" panose="00000500000000000000" pitchFamily="2" charset="-122"/>
                <a:ea typeface="字魂105号-简雅黑" panose="00000500000000000000" pitchFamily="2" charset="-122"/>
                <a:cs typeface="字魂105号-简雅黑" panose="00000500000000000000" pitchFamily="2" charset="-122"/>
              </a:endParaRPr>
            </a:p>
          </p:txBody>
        </p:sp>
        <p:sp>
          <p:nvSpPr>
            <p:cNvPr id="13" name="矩形 12">
              <a:extLst>
                <a:ext uri="{FF2B5EF4-FFF2-40B4-BE49-F238E27FC236}">
                  <a16:creationId xmlns:a16="http://schemas.microsoft.com/office/drawing/2014/main" id="{47733EDD-A3C1-158F-9ADD-67CC46C22C2A}"/>
                </a:ext>
              </a:extLst>
            </p:cNvPr>
            <p:cNvSpPr/>
            <p:nvPr/>
          </p:nvSpPr>
          <p:spPr>
            <a:xfrm flipV="1">
              <a:off x="3516980" y="5224006"/>
              <a:ext cx="380810" cy="380810"/>
            </a:xfrm>
            <a:prstGeom prst="rect">
              <a:avLst/>
            </a:prstGeom>
            <a:solidFill>
              <a:srgbClr val="441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字魂105号-简雅黑" panose="00000500000000000000" pitchFamily="2" charset="-122"/>
                <a:ea typeface="字魂105号-简雅黑" panose="00000500000000000000" pitchFamily="2" charset="-122"/>
                <a:cs typeface="字魂105号-简雅黑" panose="00000500000000000000" pitchFamily="2" charset="-122"/>
              </a:endParaRPr>
            </a:p>
          </p:txBody>
        </p:sp>
        <p:sp>
          <p:nvSpPr>
            <p:cNvPr id="14" name="矩形 13">
              <a:extLst>
                <a:ext uri="{FF2B5EF4-FFF2-40B4-BE49-F238E27FC236}">
                  <a16:creationId xmlns:a16="http://schemas.microsoft.com/office/drawing/2014/main" id="{005812A8-27DE-CD7F-3142-38A87AD71800}"/>
                </a:ext>
              </a:extLst>
            </p:cNvPr>
            <p:cNvSpPr/>
            <p:nvPr/>
          </p:nvSpPr>
          <p:spPr>
            <a:xfrm flipV="1">
              <a:off x="4214518" y="5224005"/>
              <a:ext cx="380810" cy="380810"/>
            </a:xfrm>
            <a:prstGeom prst="rect">
              <a:avLst/>
            </a:prstGeom>
            <a:solidFill>
              <a:srgbClr val="441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字魂105号-简雅黑" panose="00000500000000000000" pitchFamily="2" charset="-122"/>
                <a:ea typeface="字魂105号-简雅黑" panose="00000500000000000000" pitchFamily="2" charset="-122"/>
                <a:cs typeface="字魂105号-简雅黑" panose="00000500000000000000" pitchFamily="2" charset="-122"/>
              </a:endParaRPr>
            </a:p>
          </p:txBody>
        </p:sp>
      </p:grpSp>
      <p:sp>
        <p:nvSpPr>
          <p:cNvPr id="15" name="图形">
            <a:extLst>
              <a:ext uri="{FF2B5EF4-FFF2-40B4-BE49-F238E27FC236}">
                <a16:creationId xmlns:a16="http://schemas.microsoft.com/office/drawing/2014/main" id="{6FEA5245-F15D-6153-C95F-A37AC5A1DF6B}"/>
              </a:ext>
            </a:extLst>
          </p:cNvPr>
          <p:cNvSpPr txBox="1"/>
          <p:nvPr>
            <p:custDataLst>
              <p:tags r:id="rId1"/>
            </p:custDataLst>
          </p:nvPr>
        </p:nvSpPr>
        <p:spPr>
          <a:xfrm>
            <a:off x="496809" y="673456"/>
            <a:ext cx="4108817" cy="523220"/>
          </a:xfrm>
          <a:prstGeom prst="rect">
            <a:avLst/>
          </a:prstGeom>
          <a:noFill/>
        </p:spPr>
        <p:txBody>
          <a:bodyPr wrap="square" rtlCol="0" anchor="t">
            <a:spAutoFit/>
          </a:bodyPr>
          <a:lstStyle/>
          <a:p>
            <a:r>
              <a:rPr lang="en-US" altLang="zh-CN" sz="2800" cap="all" dirty="0">
                <a:solidFill>
                  <a:schemeClr val="tx1">
                    <a:lumMod val="75000"/>
                    <a:lumOff val="25000"/>
                  </a:schemeClr>
                </a:solidFill>
                <a:latin typeface="思源宋体 CN Heavy" panose="02020900000000000000" charset="-122"/>
                <a:ea typeface="思源宋体 CN Heavy" panose="02020900000000000000" charset="-122"/>
                <a:cs typeface="思源宋体 CN Heavy" panose="02020900000000000000" charset="-122"/>
                <a:sym typeface="+mn-ea"/>
              </a:rPr>
              <a:t>4. </a:t>
            </a:r>
            <a:r>
              <a:rPr lang="zh-CN" altLang="en-US" sz="2800" cap="all" dirty="0">
                <a:solidFill>
                  <a:schemeClr val="tx1">
                    <a:lumMod val="75000"/>
                    <a:lumOff val="25000"/>
                  </a:schemeClr>
                </a:solidFill>
                <a:latin typeface="思源宋体 CN Heavy" panose="02020900000000000000" charset="-122"/>
                <a:ea typeface="思源宋体 CN Heavy" panose="02020900000000000000" charset="-122"/>
                <a:cs typeface="思源宋体 CN Heavy" panose="02020900000000000000" charset="-122"/>
                <a:sym typeface="+mn-ea"/>
              </a:rPr>
              <a:t>盘点审批</a:t>
            </a:r>
            <a:endParaRPr lang="zh-CN" altLang="en-US" sz="2800" cap="all" dirty="0">
              <a:solidFill>
                <a:schemeClr val="tx1">
                  <a:lumMod val="75000"/>
                  <a:lumOff val="25000"/>
                </a:schemeClr>
              </a:solidFill>
              <a:uFillTx/>
              <a:latin typeface="思源宋体 CN Heavy" panose="02020900000000000000" charset="-122"/>
              <a:ea typeface="思源宋体 CN Heavy" panose="02020900000000000000" charset="-122"/>
              <a:cs typeface="思源宋体 CN Heavy" panose="02020900000000000000" charset="-122"/>
              <a:sym typeface="+mn-ea"/>
            </a:endParaRPr>
          </a:p>
        </p:txBody>
      </p:sp>
      <p:pic>
        <p:nvPicPr>
          <p:cNvPr id="7" name="图片 6">
            <a:extLst>
              <a:ext uri="{FF2B5EF4-FFF2-40B4-BE49-F238E27FC236}">
                <a16:creationId xmlns:a16="http://schemas.microsoft.com/office/drawing/2014/main" id="{05746AE8-6066-F238-7682-28CAD0F66D60}"/>
              </a:ext>
            </a:extLst>
          </p:cNvPr>
          <p:cNvPicPr>
            <a:picLocks noChangeAspect="1"/>
          </p:cNvPicPr>
          <p:nvPr/>
        </p:nvPicPr>
        <p:blipFill>
          <a:blip r:embed="rId4"/>
          <a:stretch>
            <a:fillRect/>
          </a:stretch>
        </p:blipFill>
        <p:spPr>
          <a:xfrm>
            <a:off x="1165822" y="637309"/>
            <a:ext cx="6923192" cy="4149436"/>
          </a:xfrm>
          <a:prstGeom prst="rect">
            <a:avLst/>
          </a:prstGeom>
        </p:spPr>
      </p:pic>
      <p:pic>
        <p:nvPicPr>
          <p:cNvPr id="5" name="图片 4">
            <a:extLst>
              <a:ext uri="{FF2B5EF4-FFF2-40B4-BE49-F238E27FC236}">
                <a16:creationId xmlns:a16="http://schemas.microsoft.com/office/drawing/2014/main" id="{3C0D3948-F990-4B85-1DFD-9272983B02AE}"/>
              </a:ext>
            </a:extLst>
          </p:cNvPr>
          <p:cNvPicPr>
            <a:picLocks noChangeAspect="1"/>
          </p:cNvPicPr>
          <p:nvPr/>
        </p:nvPicPr>
        <p:blipFill rotWithShape="1">
          <a:blip r:embed="rId5"/>
          <a:srcRect l="3138" t="2893" r="4759" b="2487"/>
          <a:stretch/>
        </p:blipFill>
        <p:spPr>
          <a:xfrm>
            <a:off x="4911437" y="2409104"/>
            <a:ext cx="6695036" cy="4211102"/>
          </a:xfrm>
          <a:prstGeom prst="rect">
            <a:avLst/>
          </a:prstGeom>
        </p:spPr>
      </p:pic>
    </p:spTree>
    <p:extLst>
      <p:ext uri="{BB962C8B-B14F-4D97-AF65-F5344CB8AC3E}">
        <p14:creationId xmlns:p14="http://schemas.microsoft.com/office/powerpoint/2010/main" val="38989829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8101B8A2-5A7B-1965-AFDC-6AA176C4EA81}"/>
              </a:ext>
            </a:extLst>
          </p:cNvPr>
          <p:cNvSpPr/>
          <p:nvPr/>
        </p:nvSpPr>
        <p:spPr>
          <a:xfrm>
            <a:off x="0" y="0"/>
            <a:ext cx="1029457" cy="6858000"/>
          </a:xfrm>
          <a:prstGeom prst="rect">
            <a:avLst/>
          </a:prstGeom>
          <a:solidFill>
            <a:srgbClr val="042868"/>
          </a:solidFill>
          <a:ln>
            <a:solidFill>
              <a:srgbClr val="05368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 name="文本框 4">
            <a:extLst>
              <a:ext uri="{FF2B5EF4-FFF2-40B4-BE49-F238E27FC236}">
                <a16:creationId xmlns:a16="http://schemas.microsoft.com/office/drawing/2014/main" id="{F0E0CEB5-9A51-2508-30C5-7178D4C94B96}"/>
              </a:ext>
            </a:extLst>
          </p:cNvPr>
          <p:cNvSpPr txBox="1"/>
          <p:nvPr/>
        </p:nvSpPr>
        <p:spPr>
          <a:xfrm>
            <a:off x="3539565" y="2439740"/>
            <a:ext cx="6452160" cy="769441"/>
          </a:xfrm>
          <a:prstGeom prst="rect">
            <a:avLst/>
          </a:prstGeom>
          <a:noFill/>
        </p:spPr>
        <p:txBody>
          <a:bodyPr wrap="square" rtlCol="0">
            <a:spAutoFit/>
          </a:bodyPr>
          <a:lstStyle/>
          <a:p>
            <a:pPr marL="571500" indent="-571500">
              <a:buFont typeface="Wingdings" panose="05000000000000000000" pitchFamily="2" charset="2"/>
              <a:buChar char="l"/>
            </a:pPr>
            <a:r>
              <a:rPr lang="zh-CN" altLang="en-US" sz="4400" dirty="0">
                <a:solidFill>
                  <a:srgbClr val="441D61"/>
                </a:solidFill>
                <a:latin typeface="字魂105号-简雅黑" panose="00000500000000000000" pitchFamily="2" charset="-122"/>
                <a:ea typeface="字魂105号-简雅黑" panose="00000500000000000000" pitchFamily="2" charset="-122"/>
                <a:cs typeface="字魂105号-简雅黑" panose="00000500000000000000" pitchFamily="2" charset="-122"/>
              </a:rPr>
              <a:t>发明人操作要点</a:t>
            </a:r>
          </a:p>
        </p:txBody>
      </p:sp>
    </p:spTree>
    <p:extLst>
      <p:ext uri="{BB962C8B-B14F-4D97-AF65-F5344CB8AC3E}">
        <p14:creationId xmlns:p14="http://schemas.microsoft.com/office/powerpoint/2010/main" val="2472072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 name="组合 46">
            <a:extLst>
              <a:ext uri="{FF2B5EF4-FFF2-40B4-BE49-F238E27FC236}">
                <a16:creationId xmlns:a16="http://schemas.microsoft.com/office/drawing/2014/main" id="{3361CB2F-97BE-42C5-9C65-B8FEBFE71E99}"/>
              </a:ext>
            </a:extLst>
          </p:cNvPr>
          <p:cNvGrpSpPr/>
          <p:nvPr/>
        </p:nvGrpSpPr>
        <p:grpSpPr>
          <a:xfrm flipH="1">
            <a:off x="531627" y="1338107"/>
            <a:ext cx="1522519" cy="155713"/>
            <a:chOff x="871869" y="5224005"/>
            <a:chExt cx="3723459" cy="380811"/>
          </a:xfrm>
        </p:grpSpPr>
        <p:sp>
          <p:nvSpPr>
            <p:cNvPr id="62" name="矩形 61">
              <a:extLst>
                <a:ext uri="{FF2B5EF4-FFF2-40B4-BE49-F238E27FC236}">
                  <a16:creationId xmlns:a16="http://schemas.microsoft.com/office/drawing/2014/main" id="{2CAF1C9A-26D5-4B86-90D3-50AC0B99B5E0}"/>
                </a:ext>
              </a:extLst>
            </p:cNvPr>
            <p:cNvSpPr/>
            <p:nvPr/>
          </p:nvSpPr>
          <p:spPr>
            <a:xfrm flipV="1">
              <a:off x="871869" y="5224006"/>
              <a:ext cx="380810" cy="380810"/>
            </a:xfrm>
            <a:prstGeom prst="rect">
              <a:avLst/>
            </a:prstGeom>
            <a:solidFill>
              <a:srgbClr val="441D61">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字魂105号-简雅黑" panose="00000500000000000000" pitchFamily="2" charset="-122"/>
                <a:ea typeface="字魂105号-简雅黑" panose="00000500000000000000" pitchFamily="2" charset="-122"/>
                <a:cs typeface="字魂105号-简雅黑" panose="00000500000000000000" pitchFamily="2" charset="-122"/>
              </a:endParaRPr>
            </a:p>
          </p:txBody>
        </p:sp>
        <p:sp>
          <p:nvSpPr>
            <p:cNvPr id="63" name="矩形 62">
              <a:extLst>
                <a:ext uri="{FF2B5EF4-FFF2-40B4-BE49-F238E27FC236}">
                  <a16:creationId xmlns:a16="http://schemas.microsoft.com/office/drawing/2014/main" id="{6D182903-D870-42EF-A727-9FF7A8491C15}"/>
                </a:ext>
              </a:extLst>
            </p:cNvPr>
            <p:cNvSpPr/>
            <p:nvPr/>
          </p:nvSpPr>
          <p:spPr>
            <a:xfrm flipV="1">
              <a:off x="1533147" y="5224006"/>
              <a:ext cx="380810" cy="380810"/>
            </a:xfrm>
            <a:prstGeom prst="rect">
              <a:avLst/>
            </a:prstGeom>
            <a:solidFill>
              <a:srgbClr val="441D6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字魂105号-简雅黑" panose="00000500000000000000" pitchFamily="2" charset="-122"/>
                <a:ea typeface="字魂105号-简雅黑" panose="00000500000000000000" pitchFamily="2" charset="-122"/>
                <a:cs typeface="字魂105号-简雅黑" panose="00000500000000000000" pitchFamily="2" charset="-122"/>
              </a:endParaRPr>
            </a:p>
          </p:txBody>
        </p:sp>
        <p:sp>
          <p:nvSpPr>
            <p:cNvPr id="64" name="矩形 63">
              <a:extLst>
                <a:ext uri="{FF2B5EF4-FFF2-40B4-BE49-F238E27FC236}">
                  <a16:creationId xmlns:a16="http://schemas.microsoft.com/office/drawing/2014/main" id="{846D8C15-012F-4E1B-8D01-CEAD740688B4}"/>
                </a:ext>
              </a:extLst>
            </p:cNvPr>
            <p:cNvSpPr/>
            <p:nvPr/>
          </p:nvSpPr>
          <p:spPr>
            <a:xfrm flipV="1">
              <a:off x="2194424" y="5224006"/>
              <a:ext cx="380810" cy="380810"/>
            </a:xfrm>
            <a:prstGeom prst="rect">
              <a:avLst/>
            </a:prstGeom>
            <a:solidFill>
              <a:srgbClr val="441D61">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latin typeface="字魂105号-简雅黑" panose="00000500000000000000" pitchFamily="2" charset="-122"/>
                <a:ea typeface="字魂105号-简雅黑" panose="00000500000000000000" pitchFamily="2" charset="-122"/>
                <a:cs typeface="字魂105号-简雅黑" panose="00000500000000000000" pitchFamily="2" charset="-122"/>
              </a:endParaRPr>
            </a:p>
          </p:txBody>
        </p:sp>
        <p:sp>
          <p:nvSpPr>
            <p:cNvPr id="65" name="矩形 64">
              <a:extLst>
                <a:ext uri="{FF2B5EF4-FFF2-40B4-BE49-F238E27FC236}">
                  <a16:creationId xmlns:a16="http://schemas.microsoft.com/office/drawing/2014/main" id="{B8809F30-4FC4-47B3-A3DC-BD1D915197BB}"/>
                </a:ext>
              </a:extLst>
            </p:cNvPr>
            <p:cNvSpPr/>
            <p:nvPr/>
          </p:nvSpPr>
          <p:spPr>
            <a:xfrm flipV="1">
              <a:off x="2855702" y="5224006"/>
              <a:ext cx="380810" cy="380810"/>
            </a:xfrm>
            <a:prstGeom prst="rect">
              <a:avLst/>
            </a:prstGeom>
            <a:solidFill>
              <a:srgbClr val="441D6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字魂105号-简雅黑" panose="00000500000000000000" pitchFamily="2" charset="-122"/>
                <a:ea typeface="字魂105号-简雅黑" panose="00000500000000000000" pitchFamily="2" charset="-122"/>
                <a:cs typeface="字魂105号-简雅黑" panose="00000500000000000000" pitchFamily="2" charset="-122"/>
              </a:endParaRPr>
            </a:p>
          </p:txBody>
        </p:sp>
        <p:sp>
          <p:nvSpPr>
            <p:cNvPr id="66" name="矩形 65">
              <a:extLst>
                <a:ext uri="{FF2B5EF4-FFF2-40B4-BE49-F238E27FC236}">
                  <a16:creationId xmlns:a16="http://schemas.microsoft.com/office/drawing/2014/main" id="{0DD6797F-2D7D-4C39-8E94-C4F819BE87AA}"/>
                </a:ext>
              </a:extLst>
            </p:cNvPr>
            <p:cNvSpPr/>
            <p:nvPr/>
          </p:nvSpPr>
          <p:spPr>
            <a:xfrm flipV="1">
              <a:off x="3516980" y="5224006"/>
              <a:ext cx="380810" cy="380810"/>
            </a:xfrm>
            <a:prstGeom prst="rect">
              <a:avLst/>
            </a:prstGeom>
            <a:solidFill>
              <a:srgbClr val="441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字魂105号-简雅黑" panose="00000500000000000000" pitchFamily="2" charset="-122"/>
                <a:ea typeface="字魂105号-简雅黑" panose="00000500000000000000" pitchFamily="2" charset="-122"/>
                <a:cs typeface="字魂105号-简雅黑" panose="00000500000000000000" pitchFamily="2" charset="-122"/>
              </a:endParaRPr>
            </a:p>
          </p:txBody>
        </p:sp>
        <p:sp>
          <p:nvSpPr>
            <p:cNvPr id="67" name="矩形 66">
              <a:extLst>
                <a:ext uri="{FF2B5EF4-FFF2-40B4-BE49-F238E27FC236}">
                  <a16:creationId xmlns:a16="http://schemas.microsoft.com/office/drawing/2014/main" id="{2514FA78-499A-43DB-9485-58D446B29473}"/>
                </a:ext>
              </a:extLst>
            </p:cNvPr>
            <p:cNvSpPr/>
            <p:nvPr/>
          </p:nvSpPr>
          <p:spPr>
            <a:xfrm flipV="1">
              <a:off x="4214518" y="5224005"/>
              <a:ext cx="380810" cy="380810"/>
            </a:xfrm>
            <a:prstGeom prst="rect">
              <a:avLst/>
            </a:prstGeom>
            <a:solidFill>
              <a:srgbClr val="441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字魂105号-简雅黑" panose="00000500000000000000" pitchFamily="2" charset="-122"/>
                <a:ea typeface="字魂105号-简雅黑" panose="00000500000000000000" pitchFamily="2" charset="-122"/>
                <a:cs typeface="字魂105号-简雅黑" panose="00000500000000000000" pitchFamily="2" charset="-122"/>
              </a:endParaRPr>
            </a:p>
          </p:txBody>
        </p:sp>
      </p:grpSp>
      <p:sp>
        <p:nvSpPr>
          <p:cNvPr id="45" name="图形">
            <a:extLst>
              <a:ext uri="{FF2B5EF4-FFF2-40B4-BE49-F238E27FC236}">
                <a16:creationId xmlns:a16="http://schemas.microsoft.com/office/drawing/2014/main" id="{E3ADE748-CAE8-4ACD-997F-4B776F2538AA}"/>
              </a:ext>
            </a:extLst>
          </p:cNvPr>
          <p:cNvSpPr txBox="1"/>
          <p:nvPr>
            <p:custDataLst>
              <p:tags r:id="rId1"/>
            </p:custDataLst>
          </p:nvPr>
        </p:nvSpPr>
        <p:spPr>
          <a:xfrm>
            <a:off x="496809" y="673456"/>
            <a:ext cx="2921305" cy="523220"/>
          </a:xfrm>
          <a:prstGeom prst="rect">
            <a:avLst/>
          </a:prstGeom>
          <a:noFill/>
        </p:spPr>
        <p:txBody>
          <a:bodyPr wrap="square" rtlCol="0" anchor="t">
            <a:spAutoFit/>
          </a:bodyPr>
          <a:lstStyle/>
          <a:p>
            <a:r>
              <a:rPr lang="en-US" altLang="zh-CN" sz="2800" cap="all" dirty="0">
                <a:solidFill>
                  <a:schemeClr val="tx1">
                    <a:lumMod val="75000"/>
                    <a:lumOff val="25000"/>
                  </a:schemeClr>
                </a:solidFill>
                <a:latin typeface="思源宋体 CN Heavy" panose="02020900000000000000" charset="-122"/>
                <a:ea typeface="思源宋体 CN Heavy" panose="02020900000000000000" charset="-122"/>
                <a:cs typeface="思源宋体 CN Heavy" panose="02020900000000000000" charset="-122"/>
                <a:sym typeface="+mn-ea"/>
              </a:rPr>
              <a:t>1.</a:t>
            </a:r>
            <a:r>
              <a:rPr lang="zh-CN" altLang="en-US" sz="2800" cap="all" dirty="0">
                <a:solidFill>
                  <a:schemeClr val="tx1">
                    <a:lumMod val="75000"/>
                    <a:lumOff val="25000"/>
                  </a:schemeClr>
                </a:solidFill>
                <a:latin typeface="思源宋体 CN Heavy" panose="02020900000000000000" charset="-122"/>
                <a:ea typeface="思源宋体 CN Heavy" panose="02020900000000000000" charset="-122"/>
                <a:cs typeface="思源宋体 CN Heavy" panose="02020900000000000000" charset="-122"/>
                <a:sym typeface="+mn-ea"/>
              </a:rPr>
              <a:t>账号登陆</a:t>
            </a:r>
            <a:endParaRPr lang="zh-CN" altLang="en-US" sz="2800" cap="all" dirty="0">
              <a:solidFill>
                <a:schemeClr val="tx1">
                  <a:lumMod val="75000"/>
                  <a:lumOff val="25000"/>
                </a:schemeClr>
              </a:solidFill>
              <a:uFillTx/>
              <a:latin typeface="思源宋体 CN Heavy" panose="02020900000000000000" charset="-122"/>
              <a:ea typeface="思源宋体 CN Heavy" panose="02020900000000000000" charset="-122"/>
              <a:cs typeface="思源宋体 CN Heavy" panose="02020900000000000000" charset="-122"/>
              <a:sym typeface="+mn-ea"/>
            </a:endParaRPr>
          </a:p>
        </p:txBody>
      </p:sp>
      <p:pic>
        <p:nvPicPr>
          <p:cNvPr id="4" name="图片 3">
            <a:extLst>
              <a:ext uri="{FF2B5EF4-FFF2-40B4-BE49-F238E27FC236}">
                <a16:creationId xmlns:a16="http://schemas.microsoft.com/office/drawing/2014/main" id="{9E4F623E-57F4-41DA-BE94-DCD771F4147B}"/>
              </a:ext>
            </a:extLst>
          </p:cNvPr>
          <p:cNvPicPr>
            <a:picLocks noChangeAspect="1"/>
          </p:cNvPicPr>
          <p:nvPr/>
        </p:nvPicPr>
        <p:blipFill>
          <a:blip r:embed="rId4"/>
          <a:stretch>
            <a:fillRect/>
          </a:stretch>
        </p:blipFill>
        <p:spPr>
          <a:xfrm>
            <a:off x="4978400" y="1242396"/>
            <a:ext cx="7047317" cy="4198371"/>
          </a:xfrm>
          <a:prstGeom prst="rect">
            <a:avLst/>
          </a:prstGeom>
        </p:spPr>
      </p:pic>
      <p:sp>
        <p:nvSpPr>
          <p:cNvPr id="3" name="TextBox 29">
            <a:extLst>
              <a:ext uri="{FF2B5EF4-FFF2-40B4-BE49-F238E27FC236}">
                <a16:creationId xmlns:a16="http://schemas.microsoft.com/office/drawing/2014/main" id="{EF90BD8B-12CC-5FA3-C2D1-F85F8C404D02}"/>
              </a:ext>
            </a:extLst>
          </p:cNvPr>
          <p:cNvSpPr txBox="1"/>
          <p:nvPr/>
        </p:nvSpPr>
        <p:spPr>
          <a:xfrm>
            <a:off x="328300" y="1761260"/>
            <a:ext cx="4446899" cy="4493538"/>
          </a:xfrm>
          <a:prstGeom prst="rect">
            <a:avLst/>
          </a:prstGeom>
          <a:noFill/>
        </p:spPr>
        <p:txBody>
          <a:bodyPr wrap="square" lIns="0" tIns="0" rIns="0" bIns="0" rtlCol="0">
            <a:spAutoFit/>
          </a:bodyPr>
          <a:lstStyle/>
          <a:p>
            <a:pPr marL="342900" indent="-342900" algn="just">
              <a:lnSpc>
                <a:spcPts val="2400"/>
              </a:lnSpc>
              <a:buFont typeface="Wingdings" panose="05000000000000000000" pitchFamily="2" charset="2"/>
              <a:buChar char="Ø"/>
            </a:pPr>
            <a:endParaRPr lang="en-US" altLang="zh-CN" sz="2400" dirty="0">
              <a:solidFill>
                <a:schemeClr val="tx1">
                  <a:lumMod val="65000"/>
                  <a:lumOff val="35000"/>
                </a:schemeClr>
              </a:solidFill>
              <a:latin typeface="微软雅黑" pitchFamily="34" charset="-122"/>
              <a:ea typeface="微软雅黑" pitchFamily="34" charset="-122"/>
            </a:endParaRPr>
          </a:p>
          <a:p>
            <a:pPr marL="457200" indent="-457200" algn="just">
              <a:lnSpc>
                <a:spcPct val="150000"/>
              </a:lnSpc>
              <a:buFont typeface="Wingdings" panose="05000000000000000000" pitchFamily="2" charset="2"/>
              <a:buChar char="Ø"/>
            </a:pPr>
            <a:r>
              <a:rPr lang="zh-CN" altLang="en-US" sz="2400" b="1" dirty="0">
                <a:latin typeface="微软雅黑" pitchFamily="34" charset="-122"/>
                <a:ea typeface="微软雅黑" pitchFamily="34" charset="-122"/>
              </a:rPr>
              <a:t>发明人账号：</a:t>
            </a:r>
            <a:r>
              <a:rPr lang="zh-CN" altLang="en-US" sz="2400" dirty="0">
                <a:latin typeface="微软雅黑" pitchFamily="34" charset="-122"/>
                <a:ea typeface="微软雅黑" pitchFamily="34" charset="-122"/>
              </a:rPr>
              <a:t>只能由管理员分配，</a:t>
            </a:r>
            <a:r>
              <a:rPr lang="zh-CN" altLang="en-US" sz="2400" b="1" dirty="0">
                <a:solidFill>
                  <a:srgbClr val="C00000"/>
                </a:solidFill>
                <a:latin typeface="微软雅黑" pitchFamily="34" charset="-122"/>
                <a:ea typeface="微软雅黑" pitchFamily="34" charset="-122"/>
              </a:rPr>
              <a:t>不能自行注册，</a:t>
            </a:r>
            <a:r>
              <a:rPr lang="zh-CN" altLang="en-US" sz="2400" dirty="0">
                <a:latin typeface="微软雅黑" pitchFamily="34" charset="-122"/>
                <a:ea typeface="微软雅黑" pitchFamily="34" charset="-122"/>
              </a:rPr>
              <a:t>否则无法与学院、学校关联</a:t>
            </a:r>
            <a:endParaRPr lang="en-US" altLang="zh-CN" sz="2400" dirty="0">
              <a:latin typeface="微软雅黑" pitchFamily="34" charset="-122"/>
              <a:ea typeface="微软雅黑" pitchFamily="34" charset="-122"/>
            </a:endParaRPr>
          </a:p>
          <a:p>
            <a:pPr marL="457200" indent="-457200" algn="just">
              <a:lnSpc>
                <a:spcPct val="150000"/>
              </a:lnSpc>
              <a:buFont typeface="Wingdings" panose="05000000000000000000" pitchFamily="2" charset="2"/>
              <a:buChar char="Ø"/>
            </a:pPr>
            <a:r>
              <a:rPr lang="zh-CN" altLang="en-US" sz="2400" b="1" dirty="0">
                <a:latin typeface="微软雅黑" pitchFamily="34" charset="-122"/>
                <a:ea typeface="微软雅黑" pitchFamily="34" charset="-122"/>
              </a:rPr>
              <a:t>发明人操作内容：</a:t>
            </a:r>
            <a:r>
              <a:rPr lang="zh-CN" altLang="en-US" sz="2400" dirty="0">
                <a:latin typeface="微软雅黑" pitchFamily="34" charset="-122"/>
                <a:ea typeface="微软雅黑" pitchFamily="34" charset="-122"/>
              </a:rPr>
              <a:t>通过</a:t>
            </a:r>
            <a:r>
              <a:rPr lang="zh-CN" altLang="en-US" sz="2400" b="1" dirty="0">
                <a:solidFill>
                  <a:srgbClr val="C00000"/>
                </a:solidFill>
                <a:latin typeface="微软雅黑" pitchFamily="34" charset="-122"/>
                <a:ea typeface="微软雅黑" pitchFamily="34" charset="-122"/>
              </a:rPr>
              <a:t>在线建档</a:t>
            </a:r>
            <a:r>
              <a:rPr lang="zh-CN" altLang="en-US" sz="2400" dirty="0">
                <a:latin typeface="微软雅黑" pitchFamily="34" charset="-122"/>
                <a:ea typeface="微软雅黑" pitchFamily="34" charset="-122"/>
              </a:rPr>
              <a:t>直接完善信息或者线下批量导入（不建议）形式对专利进行盘点建档</a:t>
            </a:r>
            <a:endParaRPr lang="en-US" altLang="zh-CN" sz="2400" dirty="0">
              <a:latin typeface="微软雅黑" pitchFamily="34" charset="-122"/>
              <a:ea typeface="微软雅黑" pitchFamily="34" charset="-122"/>
            </a:endParaRPr>
          </a:p>
          <a:p>
            <a:pPr marL="342900" indent="-342900" algn="just">
              <a:lnSpc>
                <a:spcPts val="2400"/>
              </a:lnSpc>
              <a:buFont typeface="Wingdings" panose="05000000000000000000" pitchFamily="2" charset="2"/>
              <a:buChar char="Ø"/>
            </a:pPr>
            <a:endParaRPr lang="en-US" altLang="zh-CN" sz="2400" dirty="0">
              <a:solidFill>
                <a:schemeClr val="tx1">
                  <a:lumMod val="65000"/>
                  <a:lumOff val="35000"/>
                </a:schemeClr>
              </a:solidFill>
              <a:latin typeface="微软雅黑" pitchFamily="34" charset="-122"/>
              <a:ea typeface="微软雅黑" pitchFamily="34" charset="-122"/>
            </a:endParaRPr>
          </a:p>
        </p:txBody>
      </p:sp>
    </p:spTree>
    <p:extLst>
      <p:ext uri="{BB962C8B-B14F-4D97-AF65-F5344CB8AC3E}">
        <p14:creationId xmlns:p14="http://schemas.microsoft.com/office/powerpoint/2010/main" val="30963371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 name="组合 46">
            <a:extLst>
              <a:ext uri="{FF2B5EF4-FFF2-40B4-BE49-F238E27FC236}">
                <a16:creationId xmlns:a16="http://schemas.microsoft.com/office/drawing/2014/main" id="{3361CB2F-97BE-42C5-9C65-B8FEBFE71E99}"/>
              </a:ext>
            </a:extLst>
          </p:cNvPr>
          <p:cNvGrpSpPr/>
          <p:nvPr/>
        </p:nvGrpSpPr>
        <p:grpSpPr>
          <a:xfrm flipH="1">
            <a:off x="531627" y="1338107"/>
            <a:ext cx="1522519" cy="155713"/>
            <a:chOff x="871869" y="5224005"/>
            <a:chExt cx="3723459" cy="380811"/>
          </a:xfrm>
        </p:grpSpPr>
        <p:sp>
          <p:nvSpPr>
            <p:cNvPr id="62" name="矩形 61">
              <a:extLst>
                <a:ext uri="{FF2B5EF4-FFF2-40B4-BE49-F238E27FC236}">
                  <a16:creationId xmlns:a16="http://schemas.microsoft.com/office/drawing/2014/main" id="{2CAF1C9A-26D5-4B86-90D3-50AC0B99B5E0}"/>
                </a:ext>
              </a:extLst>
            </p:cNvPr>
            <p:cNvSpPr/>
            <p:nvPr/>
          </p:nvSpPr>
          <p:spPr>
            <a:xfrm flipV="1">
              <a:off x="871869" y="5224006"/>
              <a:ext cx="380810" cy="380810"/>
            </a:xfrm>
            <a:prstGeom prst="rect">
              <a:avLst/>
            </a:prstGeom>
            <a:solidFill>
              <a:srgbClr val="441D61">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字魂105号-简雅黑" panose="00000500000000000000" pitchFamily="2" charset="-122"/>
                <a:ea typeface="字魂105号-简雅黑" panose="00000500000000000000" pitchFamily="2" charset="-122"/>
                <a:cs typeface="字魂105号-简雅黑" panose="00000500000000000000" pitchFamily="2" charset="-122"/>
              </a:endParaRPr>
            </a:p>
          </p:txBody>
        </p:sp>
        <p:sp>
          <p:nvSpPr>
            <p:cNvPr id="63" name="矩形 62">
              <a:extLst>
                <a:ext uri="{FF2B5EF4-FFF2-40B4-BE49-F238E27FC236}">
                  <a16:creationId xmlns:a16="http://schemas.microsoft.com/office/drawing/2014/main" id="{6D182903-D870-42EF-A727-9FF7A8491C15}"/>
                </a:ext>
              </a:extLst>
            </p:cNvPr>
            <p:cNvSpPr/>
            <p:nvPr/>
          </p:nvSpPr>
          <p:spPr>
            <a:xfrm flipV="1">
              <a:off x="1533147" y="5224006"/>
              <a:ext cx="380810" cy="380810"/>
            </a:xfrm>
            <a:prstGeom prst="rect">
              <a:avLst/>
            </a:prstGeom>
            <a:solidFill>
              <a:srgbClr val="441D6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字魂105号-简雅黑" panose="00000500000000000000" pitchFamily="2" charset="-122"/>
                <a:ea typeface="字魂105号-简雅黑" panose="00000500000000000000" pitchFamily="2" charset="-122"/>
                <a:cs typeface="字魂105号-简雅黑" panose="00000500000000000000" pitchFamily="2" charset="-122"/>
              </a:endParaRPr>
            </a:p>
          </p:txBody>
        </p:sp>
        <p:sp>
          <p:nvSpPr>
            <p:cNvPr id="64" name="矩形 63">
              <a:extLst>
                <a:ext uri="{FF2B5EF4-FFF2-40B4-BE49-F238E27FC236}">
                  <a16:creationId xmlns:a16="http://schemas.microsoft.com/office/drawing/2014/main" id="{846D8C15-012F-4E1B-8D01-CEAD740688B4}"/>
                </a:ext>
              </a:extLst>
            </p:cNvPr>
            <p:cNvSpPr/>
            <p:nvPr/>
          </p:nvSpPr>
          <p:spPr>
            <a:xfrm flipV="1">
              <a:off x="2194424" y="5224006"/>
              <a:ext cx="380810" cy="380810"/>
            </a:xfrm>
            <a:prstGeom prst="rect">
              <a:avLst/>
            </a:prstGeom>
            <a:solidFill>
              <a:srgbClr val="441D61">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latin typeface="字魂105号-简雅黑" panose="00000500000000000000" pitchFamily="2" charset="-122"/>
                <a:ea typeface="字魂105号-简雅黑" panose="00000500000000000000" pitchFamily="2" charset="-122"/>
                <a:cs typeface="字魂105号-简雅黑" panose="00000500000000000000" pitchFamily="2" charset="-122"/>
              </a:endParaRPr>
            </a:p>
          </p:txBody>
        </p:sp>
        <p:sp>
          <p:nvSpPr>
            <p:cNvPr id="65" name="矩形 64">
              <a:extLst>
                <a:ext uri="{FF2B5EF4-FFF2-40B4-BE49-F238E27FC236}">
                  <a16:creationId xmlns:a16="http://schemas.microsoft.com/office/drawing/2014/main" id="{B8809F30-4FC4-47B3-A3DC-BD1D915197BB}"/>
                </a:ext>
              </a:extLst>
            </p:cNvPr>
            <p:cNvSpPr/>
            <p:nvPr/>
          </p:nvSpPr>
          <p:spPr>
            <a:xfrm flipV="1">
              <a:off x="2855702" y="5224006"/>
              <a:ext cx="380810" cy="380810"/>
            </a:xfrm>
            <a:prstGeom prst="rect">
              <a:avLst/>
            </a:prstGeom>
            <a:solidFill>
              <a:srgbClr val="441D6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字魂105号-简雅黑" panose="00000500000000000000" pitchFamily="2" charset="-122"/>
                <a:ea typeface="字魂105号-简雅黑" panose="00000500000000000000" pitchFamily="2" charset="-122"/>
                <a:cs typeface="字魂105号-简雅黑" panose="00000500000000000000" pitchFamily="2" charset="-122"/>
              </a:endParaRPr>
            </a:p>
          </p:txBody>
        </p:sp>
        <p:sp>
          <p:nvSpPr>
            <p:cNvPr id="66" name="矩形 65">
              <a:extLst>
                <a:ext uri="{FF2B5EF4-FFF2-40B4-BE49-F238E27FC236}">
                  <a16:creationId xmlns:a16="http://schemas.microsoft.com/office/drawing/2014/main" id="{0DD6797F-2D7D-4C39-8E94-C4F819BE87AA}"/>
                </a:ext>
              </a:extLst>
            </p:cNvPr>
            <p:cNvSpPr/>
            <p:nvPr/>
          </p:nvSpPr>
          <p:spPr>
            <a:xfrm flipV="1">
              <a:off x="3516980" y="5224006"/>
              <a:ext cx="380810" cy="380810"/>
            </a:xfrm>
            <a:prstGeom prst="rect">
              <a:avLst/>
            </a:prstGeom>
            <a:solidFill>
              <a:srgbClr val="441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字魂105号-简雅黑" panose="00000500000000000000" pitchFamily="2" charset="-122"/>
                <a:ea typeface="字魂105号-简雅黑" panose="00000500000000000000" pitchFamily="2" charset="-122"/>
                <a:cs typeface="字魂105号-简雅黑" panose="00000500000000000000" pitchFamily="2" charset="-122"/>
              </a:endParaRPr>
            </a:p>
          </p:txBody>
        </p:sp>
        <p:sp>
          <p:nvSpPr>
            <p:cNvPr id="67" name="矩形 66">
              <a:extLst>
                <a:ext uri="{FF2B5EF4-FFF2-40B4-BE49-F238E27FC236}">
                  <a16:creationId xmlns:a16="http://schemas.microsoft.com/office/drawing/2014/main" id="{2514FA78-499A-43DB-9485-58D446B29473}"/>
                </a:ext>
              </a:extLst>
            </p:cNvPr>
            <p:cNvSpPr/>
            <p:nvPr/>
          </p:nvSpPr>
          <p:spPr>
            <a:xfrm flipV="1">
              <a:off x="4214518" y="5224005"/>
              <a:ext cx="380810" cy="380810"/>
            </a:xfrm>
            <a:prstGeom prst="rect">
              <a:avLst/>
            </a:prstGeom>
            <a:solidFill>
              <a:srgbClr val="441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字魂105号-简雅黑" panose="00000500000000000000" pitchFamily="2" charset="-122"/>
                <a:ea typeface="字魂105号-简雅黑" panose="00000500000000000000" pitchFamily="2" charset="-122"/>
                <a:cs typeface="字魂105号-简雅黑" panose="00000500000000000000" pitchFamily="2" charset="-122"/>
              </a:endParaRPr>
            </a:p>
          </p:txBody>
        </p:sp>
      </p:grpSp>
      <p:sp>
        <p:nvSpPr>
          <p:cNvPr id="2" name="矩形 1">
            <a:extLst>
              <a:ext uri="{FF2B5EF4-FFF2-40B4-BE49-F238E27FC236}">
                <a16:creationId xmlns:a16="http://schemas.microsoft.com/office/drawing/2014/main" id="{40263D21-5CF9-4A69-8A53-04D86B2B7834}"/>
              </a:ext>
            </a:extLst>
          </p:cNvPr>
          <p:cNvSpPr/>
          <p:nvPr/>
        </p:nvSpPr>
        <p:spPr>
          <a:xfrm>
            <a:off x="531627" y="1548839"/>
            <a:ext cx="3756784" cy="3720377"/>
          </a:xfrm>
          <a:prstGeom prst="rect">
            <a:avLst/>
          </a:prstGeom>
        </p:spPr>
        <p:txBody>
          <a:bodyPr wrap="square">
            <a:spAutoFit/>
          </a:bodyPr>
          <a:lstStyle/>
          <a:p>
            <a:pPr marL="457200" indent="-457200">
              <a:buFont typeface="+mj-ea"/>
              <a:buAutoNum type="circleNumDbPlain"/>
            </a:pPr>
            <a:endParaRPr lang="en-US" altLang="zh-CN" sz="2400" dirty="0">
              <a:latin typeface="微软雅黑" pitchFamily="34" charset="-122"/>
              <a:ea typeface="微软雅黑" pitchFamily="34" charset="-122"/>
            </a:endParaRPr>
          </a:p>
          <a:p>
            <a:pPr marL="457200" indent="-457200">
              <a:buFont typeface="+mj-ea"/>
              <a:buAutoNum type="circleNumDbPlain"/>
            </a:pPr>
            <a:r>
              <a:rPr lang="zh-CN" altLang="en-US" sz="2400" dirty="0">
                <a:latin typeface="微软雅黑" pitchFamily="34" charset="-122"/>
                <a:ea typeface="微软雅黑" pitchFamily="34" charset="-122"/>
              </a:rPr>
              <a:t>进入“存量专利基础库”，该发明人的所有专利都会显示此页面上</a:t>
            </a:r>
            <a:endParaRPr lang="en-US" altLang="zh-CN" sz="2400" dirty="0">
              <a:latin typeface="微软雅黑" pitchFamily="34" charset="-122"/>
              <a:ea typeface="微软雅黑" pitchFamily="34" charset="-122"/>
            </a:endParaRPr>
          </a:p>
          <a:p>
            <a:pPr marL="457200" indent="-457200">
              <a:lnSpc>
                <a:spcPct val="150000"/>
              </a:lnSpc>
              <a:buFont typeface="+mj-ea"/>
              <a:buAutoNum type="circleNumDbPlain"/>
            </a:pPr>
            <a:r>
              <a:rPr lang="zh-CN" altLang="en-US" sz="2400" dirty="0">
                <a:latin typeface="微软雅黑" pitchFamily="34" charset="-122"/>
                <a:ea typeface="微软雅黑" pitchFamily="34" charset="-122"/>
              </a:rPr>
              <a:t>可按专利号、发明人和技术关键词等检索专利</a:t>
            </a:r>
            <a:endParaRPr lang="en-US" altLang="zh-CN" sz="2400" dirty="0">
              <a:latin typeface="微软雅黑" pitchFamily="34" charset="-122"/>
              <a:ea typeface="微软雅黑" pitchFamily="34" charset="-122"/>
            </a:endParaRPr>
          </a:p>
          <a:p>
            <a:pPr marL="457200" indent="-457200">
              <a:lnSpc>
                <a:spcPct val="150000"/>
              </a:lnSpc>
              <a:buFont typeface="+mj-ea"/>
              <a:buAutoNum type="circleNumDbPlain"/>
            </a:pPr>
            <a:r>
              <a:rPr lang="zh-CN" altLang="en-US" sz="2400" dirty="0">
                <a:latin typeface="微软雅黑" pitchFamily="34" charset="-122"/>
                <a:ea typeface="微软雅黑" pitchFamily="34" charset="-122"/>
              </a:rPr>
              <a:t>找到相关专利</a:t>
            </a:r>
            <a:endParaRPr lang="en-US" altLang="zh-CN" sz="2400" dirty="0">
              <a:latin typeface="微软雅黑" pitchFamily="34" charset="-122"/>
              <a:ea typeface="微软雅黑" pitchFamily="34" charset="-122"/>
            </a:endParaRPr>
          </a:p>
          <a:p>
            <a:pPr marL="457200" indent="-457200">
              <a:lnSpc>
                <a:spcPct val="150000"/>
              </a:lnSpc>
              <a:buFont typeface="+mj-ea"/>
              <a:buAutoNum type="circleNumDbPlain"/>
            </a:pPr>
            <a:r>
              <a:rPr lang="zh-CN" altLang="en-US" sz="2400" dirty="0">
                <a:latin typeface="微软雅黑" pitchFamily="34" charset="-122"/>
                <a:ea typeface="微软雅黑" pitchFamily="34" charset="-122"/>
              </a:rPr>
              <a:t>进行建档操作</a:t>
            </a:r>
            <a:endParaRPr lang="en-US" altLang="zh-CN" sz="2400" dirty="0">
              <a:latin typeface="微软雅黑" pitchFamily="34" charset="-122"/>
              <a:ea typeface="微软雅黑" pitchFamily="34" charset="-122"/>
            </a:endParaRPr>
          </a:p>
        </p:txBody>
      </p:sp>
      <p:sp>
        <p:nvSpPr>
          <p:cNvPr id="4" name="图形">
            <a:extLst>
              <a:ext uri="{FF2B5EF4-FFF2-40B4-BE49-F238E27FC236}">
                <a16:creationId xmlns:a16="http://schemas.microsoft.com/office/drawing/2014/main" id="{C795674B-9D73-A8D8-17B9-335BAE0CFBED}"/>
              </a:ext>
            </a:extLst>
          </p:cNvPr>
          <p:cNvSpPr txBox="1"/>
          <p:nvPr>
            <p:custDataLst>
              <p:tags r:id="rId1"/>
            </p:custDataLst>
          </p:nvPr>
        </p:nvSpPr>
        <p:spPr>
          <a:xfrm>
            <a:off x="496809" y="673456"/>
            <a:ext cx="2921305" cy="523220"/>
          </a:xfrm>
          <a:prstGeom prst="rect">
            <a:avLst/>
          </a:prstGeom>
          <a:noFill/>
        </p:spPr>
        <p:txBody>
          <a:bodyPr wrap="square" rtlCol="0" anchor="t">
            <a:spAutoFit/>
          </a:bodyPr>
          <a:lstStyle/>
          <a:p>
            <a:r>
              <a:rPr lang="en-US" altLang="zh-CN" sz="2800" cap="all" dirty="0">
                <a:solidFill>
                  <a:schemeClr val="tx1">
                    <a:lumMod val="75000"/>
                    <a:lumOff val="25000"/>
                  </a:schemeClr>
                </a:solidFill>
                <a:latin typeface="思源宋体 CN Heavy" panose="02020900000000000000" charset="-122"/>
                <a:ea typeface="思源宋体 CN Heavy" panose="02020900000000000000" charset="-122"/>
                <a:cs typeface="思源宋体 CN Heavy" panose="02020900000000000000" charset="-122"/>
                <a:sym typeface="+mn-ea"/>
              </a:rPr>
              <a:t>2.</a:t>
            </a:r>
            <a:r>
              <a:rPr lang="zh-CN" altLang="en-US" sz="2800" cap="all" dirty="0">
                <a:solidFill>
                  <a:schemeClr val="tx1">
                    <a:lumMod val="75000"/>
                    <a:lumOff val="25000"/>
                  </a:schemeClr>
                </a:solidFill>
                <a:latin typeface="思源宋体 CN Heavy" panose="02020900000000000000" charset="-122"/>
                <a:ea typeface="思源宋体 CN Heavy" panose="02020900000000000000" charset="-122"/>
                <a:cs typeface="思源宋体 CN Heavy" panose="02020900000000000000" charset="-122"/>
                <a:sym typeface="+mn-ea"/>
              </a:rPr>
              <a:t>专利建档</a:t>
            </a:r>
            <a:endParaRPr lang="zh-CN" altLang="en-US" sz="2800" cap="all" dirty="0">
              <a:solidFill>
                <a:schemeClr val="tx1">
                  <a:lumMod val="75000"/>
                  <a:lumOff val="25000"/>
                </a:schemeClr>
              </a:solidFill>
              <a:uFillTx/>
              <a:latin typeface="思源宋体 CN Heavy" panose="02020900000000000000" charset="-122"/>
              <a:ea typeface="思源宋体 CN Heavy" panose="02020900000000000000" charset="-122"/>
              <a:cs typeface="思源宋体 CN Heavy" panose="02020900000000000000" charset="-122"/>
              <a:sym typeface="+mn-ea"/>
            </a:endParaRPr>
          </a:p>
        </p:txBody>
      </p:sp>
      <p:pic>
        <p:nvPicPr>
          <p:cNvPr id="6" name="图片 5">
            <a:extLst>
              <a:ext uri="{FF2B5EF4-FFF2-40B4-BE49-F238E27FC236}">
                <a16:creationId xmlns:a16="http://schemas.microsoft.com/office/drawing/2014/main" id="{1C334A00-E0C1-DE11-A3EA-97439CE729D9}"/>
              </a:ext>
            </a:extLst>
          </p:cNvPr>
          <p:cNvPicPr>
            <a:picLocks noChangeAspect="1"/>
          </p:cNvPicPr>
          <p:nvPr/>
        </p:nvPicPr>
        <p:blipFill>
          <a:blip r:embed="rId4"/>
          <a:stretch>
            <a:fillRect/>
          </a:stretch>
        </p:blipFill>
        <p:spPr>
          <a:xfrm>
            <a:off x="4485488" y="609600"/>
            <a:ext cx="7400375" cy="4535714"/>
          </a:xfrm>
          <a:prstGeom prst="rect">
            <a:avLst/>
          </a:prstGeom>
        </p:spPr>
      </p:pic>
      <p:sp>
        <p:nvSpPr>
          <p:cNvPr id="5" name="文本框 4">
            <a:extLst>
              <a:ext uri="{FF2B5EF4-FFF2-40B4-BE49-F238E27FC236}">
                <a16:creationId xmlns:a16="http://schemas.microsoft.com/office/drawing/2014/main" id="{26874DA8-2528-11C8-95A3-45C41D513BF8}"/>
              </a:ext>
            </a:extLst>
          </p:cNvPr>
          <p:cNvSpPr txBox="1"/>
          <p:nvPr/>
        </p:nvSpPr>
        <p:spPr>
          <a:xfrm>
            <a:off x="687340" y="5403874"/>
            <a:ext cx="10525303" cy="1135054"/>
          </a:xfrm>
          <a:prstGeom prst="rect">
            <a:avLst/>
          </a:prstGeom>
          <a:noFill/>
        </p:spPr>
        <p:txBody>
          <a:bodyPr wrap="square">
            <a:spAutoFit/>
          </a:bodyPr>
          <a:lstStyle/>
          <a:p>
            <a:pPr>
              <a:lnSpc>
                <a:spcPct val="150000"/>
              </a:lnSpc>
            </a:pPr>
            <a:r>
              <a:rPr lang="zh-CN" altLang="en-US" sz="2400" dirty="0">
                <a:solidFill>
                  <a:srgbClr val="C00000"/>
                </a:solidFill>
                <a:latin typeface="微软雅黑" pitchFamily="34" charset="-122"/>
                <a:ea typeface="微软雅黑" pitchFamily="34" charset="-122"/>
              </a:rPr>
              <a:t>盘点原则：</a:t>
            </a:r>
            <a:r>
              <a:rPr lang="en-US" altLang="zh-CN" sz="2400" dirty="0">
                <a:solidFill>
                  <a:srgbClr val="C00000"/>
                </a:solidFill>
                <a:latin typeface="微软雅黑" pitchFamily="34" charset="-122"/>
                <a:ea typeface="微软雅黑" pitchFamily="34" charset="-122"/>
              </a:rPr>
              <a:t>1 </a:t>
            </a:r>
            <a:r>
              <a:rPr lang="zh-CN" altLang="en-US" sz="2400" dirty="0">
                <a:solidFill>
                  <a:srgbClr val="C00000"/>
                </a:solidFill>
                <a:latin typeface="微软雅黑" pitchFamily="34" charset="-122"/>
                <a:ea typeface="微软雅黑" pitchFamily="34" charset="-122"/>
              </a:rPr>
              <a:t>谁负责、谁盘点、谁维护；</a:t>
            </a:r>
            <a:endParaRPr lang="en-US" altLang="zh-CN" sz="2400" dirty="0">
              <a:solidFill>
                <a:srgbClr val="C00000"/>
              </a:solidFill>
              <a:latin typeface="微软雅黑" pitchFamily="34" charset="-122"/>
              <a:ea typeface="微软雅黑" pitchFamily="34" charset="-122"/>
            </a:endParaRPr>
          </a:p>
          <a:p>
            <a:pPr>
              <a:lnSpc>
                <a:spcPct val="150000"/>
              </a:lnSpc>
            </a:pPr>
            <a:r>
              <a:rPr lang="zh-CN" altLang="en-US" sz="2400" dirty="0">
                <a:solidFill>
                  <a:srgbClr val="C00000"/>
                </a:solidFill>
                <a:latin typeface="微软雅黑" pitchFamily="34" charset="-122"/>
                <a:ea typeface="微软雅黑" pitchFamily="34" charset="-122"/>
              </a:rPr>
              <a:t>                 </a:t>
            </a:r>
            <a:r>
              <a:rPr lang="en-US" altLang="zh-CN" sz="2400" dirty="0">
                <a:solidFill>
                  <a:srgbClr val="C00000"/>
                </a:solidFill>
                <a:latin typeface="微软雅黑" pitchFamily="34" charset="-122"/>
                <a:ea typeface="微软雅黑" pitchFamily="34" charset="-122"/>
              </a:rPr>
              <a:t>2 </a:t>
            </a:r>
            <a:r>
              <a:rPr lang="zh-CN" altLang="en-US" sz="2400" dirty="0">
                <a:solidFill>
                  <a:srgbClr val="C00000"/>
                </a:solidFill>
                <a:latin typeface="微软雅黑" pitchFamily="34" charset="-122"/>
                <a:ea typeface="微软雅黑" pitchFamily="34" charset="-122"/>
              </a:rPr>
              <a:t>无负责人的专利，由学院兜底。</a:t>
            </a:r>
            <a:endParaRPr lang="en-US" altLang="zh-CN" sz="2400" dirty="0">
              <a:solidFill>
                <a:srgbClr val="C00000"/>
              </a:solidFill>
              <a:latin typeface="微软雅黑" pitchFamily="34" charset="-122"/>
              <a:ea typeface="微软雅黑" pitchFamily="34" charset="-122"/>
            </a:endParaRPr>
          </a:p>
        </p:txBody>
      </p:sp>
    </p:spTree>
    <p:extLst>
      <p:ext uri="{BB962C8B-B14F-4D97-AF65-F5344CB8AC3E}">
        <p14:creationId xmlns:p14="http://schemas.microsoft.com/office/powerpoint/2010/main" val="30226602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 name="组合 46">
            <a:extLst>
              <a:ext uri="{FF2B5EF4-FFF2-40B4-BE49-F238E27FC236}">
                <a16:creationId xmlns:a16="http://schemas.microsoft.com/office/drawing/2014/main" id="{3361CB2F-97BE-42C5-9C65-B8FEBFE71E99}"/>
              </a:ext>
            </a:extLst>
          </p:cNvPr>
          <p:cNvGrpSpPr/>
          <p:nvPr/>
        </p:nvGrpSpPr>
        <p:grpSpPr>
          <a:xfrm flipH="1">
            <a:off x="531627" y="1338107"/>
            <a:ext cx="1522519" cy="155713"/>
            <a:chOff x="871869" y="5224005"/>
            <a:chExt cx="3723459" cy="380811"/>
          </a:xfrm>
        </p:grpSpPr>
        <p:sp>
          <p:nvSpPr>
            <p:cNvPr id="62" name="矩形 61">
              <a:extLst>
                <a:ext uri="{FF2B5EF4-FFF2-40B4-BE49-F238E27FC236}">
                  <a16:creationId xmlns:a16="http://schemas.microsoft.com/office/drawing/2014/main" id="{2CAF1C9A-26D5-4B86-90D3-50AC0B99B5E0}"/>
                </a:ext>
              </a:extLst>
            </p:cNvPr>
            <p:cNvSpPr/>
            <p:nvPr/>
          </p:nvSpPr>
          <p:spPr>
            <a:xfrm flipV="1">
              <a:off x="871869" y="5224006"/>
              <a:ext cx="380810" cy="380810"/>
            </a:xfrm>
            <a:prstGeom prst="rect">
              <a:avLst/>
            </a:prstGeom>
            <a:solidFill>
              <a:srgbClr val="441D61">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字魂105号-简雅黑" panose="00000500000000000000" pitchFamily="2" charset="-122"/>
                <a:ea typeface="字魂105号-简雅黑" panose="00000500000000000000" pitchFamily="2" charset="-122"/>
                <a:cs typeface="字魂105号-简雅黑" panose="00000500000000000000" pitchFamily="2" charset="-122"/>
              </a:endParaRPr>
            </a:p>
          </p:txBody>
        </p:sp>
        <p:sp>
          <p:nvSpPr>
            <p:cNvPr id="63" name="矩形 62">
              <a:extLst>
                <a:ext uri="{FF2B5EF4-FFF2-40B4-BE49-F238E27FC236}">
                  <a16:creationId xmlns:a16="http://schemas.microsoft.com/office/drawing/2014/main" id="{6D182903-D870-42EF-A727-9FF7A8491C15}"/>
                </a:ext>
              </a:extLst>
            </p:cNvPr>
            <p:cNvSpPr/>
            <p:nvPr/>
          </p:nvSpPr>
          <p:spPr>
            <a:xfrm flipV="1">
              <a:off x="1533147" y="5224006"/>
              <a:ext cx="380810" cy="380810"/>
            </a:xfrm>
            <a:prstGeom prst="rect">
              <a:avLst/>
            </a:prstGeom>
            <a:solidFill>
              <a:srgbClr val="441D6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字魂105号-简雅黑" panose="00000500000000000000" pitchFamily="2" charset="-122"/>
                <a:ea typeface="字魂105号-简雅黑" panose="00000500000000000000" pitchFamily="2" charset="-122"/>
                <a:cs typeface="字魂105号-简雅黑" panose="00000500000000000000" pitchFamily="2" charset="-122"/>
              </a:endParaRPr>
            </a:p>
          </p:txBody>
        </p:sp>
        <p:sp>
          <p:nvSpPr>
            <p:cNvPr id="64" name="矩形 63">
              <a:extLst>
                <a:ext uri="{FF2B5EF4-FFF2-40B4-BE49-F238E27FC236}">
                  <a16:creationId xmlns:a16="http://schemas.microsoft.com/office/drawing/2014/main" id="{846D8C15-012F-4E1B-8D01-CEAD740688B4}"/>
                </a:ext>
              </a:extLst>
            </p:cNvPr>
            <p:cNvSpPr/>
            <p:nvPr/>
          </p:nvSpPr>
          <p:spPr>
            <a:xfrm flipV="1">
              <a:off x="2194424" y="5224006"/>
              <a:ext cx="380810" cy="380810"/>
            </a:xfrm>
            <a:prstGeom prst="rect">
              <a:avLst/>
            </a:prstGeom>
            <a:solidFill>
              <a:srgbClr val="441D61">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latin typeface="字魂105号-简雅黑" panose="00000500000000000000" pitchFamily="2" charset="-122"/>
                <a:ea typeface="字魂105号-简雅黑" panose="00000500000000000000" pitchFamily="2" charset="-122"/>
                <a:cs typeface="字魂105号-简雅黑" panose="00000500000000000000" pitchFamily="2" charset="-122"/>
              </a:endParaRPr>
            </a:p>
          </p:txBody>
        </p:sp>
        <p:sp>
          <p:nvSpPr>
            <p:cNvPr id="65" name="矩形 64">
              <a:extLst>
                <a:ext uri="{FF2B5EF4-FFF2-40B4-BE49-F238E27FC236}">
                  <a16:creationId xmlns:a16="http://schemas.microsoft.com/office/drawing/2014/main" id="{B8809F30-4FC4-47B3-A3DC-BD1D915197BB}"/>
                </a:ext>
              </a:extLst>
            </p:cNvPr>
            <p:cNvSpPr/>
            <p:nvPr/>
          </p:nvSpPr>
          <p:spPr>
            <a:xfrm flipV="1">
              <a:off x="2855702" y="5224006"/>
              <a:ext cx="380810" cy="380810"/>
            </a:xfrm>
            <a:prstGeom prst="rect">
              <a:avLst/>
            </a:prstGeom>
            <a:solidFill>
              <a:srgbClr val="441D6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字魂105号-简雅黑" panose="00000500000000000000" pitchFamily="2" charset="-122"/>
                <a:ea typeface="字魂105号-简雅黑" panose="00000500000000000000" pitchFamily="2" charset="-122"/>
                <a:cs typeface="字魂105号-简雅黑" panose="00000500000000000000" pitchFamily="2" charset="-122"/>
              </a:endParaRPr>
            </a:p>
          </p:txBody>
        </p:sp>
        <p:sp>
          <p:nvSpPr>
            <p:cNvPr id="66" name="矩形 65">
              <a:extLst>
                <a:ext uri="{FF2B5EF4-FFF2-40B4-BE49-F238E27FC236}">
                  <a16:creationId xmlns:a16="http://schemas.microsoft.com/office/drawing/2014/main" id="{0DD6797F-2D7D-4C39-8E94-C4F819BE87AA}"/>
                </a:ext>
              </a:extLst>
            </p:cNvPr>
            <p:cNvSpPr/>
            <p:nvPr/>
          </p:nvSpPr>
          <p:spPr>
            <a:xfrm flipV="1">
              <a:off x="3516980" y="5224006"/>
              <a:ext cx="380810" cy="380810"/>
            </a:xfrm>
            <a:prstGeom prst="rect">
              <a:avLst/>
            </a:prstGeom>
            <a:solidFill>
              <a:srgbClr val="441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字魂105号-简雅黑" panose="00000500000000000000" pitchFamily="2" charset="-122"/>
                <a:ea typeface="字魂105号-简雅黑" panose="00000500000000000000" pitchFamily="2" charset="-122"/>
                <a:cs typeface="字魂105号-简雅黑" panose="00000500000000000000" pitchFamily="2" charset="-122"/>
              </a:endParaRPr>
            </a:p>
          </p:txBody>
        </p:sp>
        <p:sp>
          <p:nvSpPr>
            <p:cNvPr id="67" name="矩形 66">
              <a:extLst>
                <a:ext uri="{FF2B5EF4-FFF2-40B4-BE49-F238E27FC236}">
                  <a16:creationId xmlns:a16="http://schemas.microsoft.com/office/drawing/2014/main" id="{2514FA78-499A-43DB-9485-58D446B29473}"/>
                </a:ext>
              </a:extLst>
            </p:cNvPr>
            <p:cNvSpPr/>
            <p:nvPr/>
          </p:nvSpPr>
          <p:spPr>
            <a:xfrm flipV="1">
              <a:off x="4214518" y="5224005"/>
              <a:ext cx="380810" cy="380810"/>
            </a:xfrm>
            <a:prstGeom prst="rect">
              <a:avLst/>
            </a:prstGeom>
            <a:solidFill>
              <a:srgbClr val="441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字魂105号-简雅黑" panose="00000500000000000000" pitchFamily="2" charset="-122"/>
                <a:ea typeface="字魂105号-简雅黑" panose="00000500000000000000" pitchFamily="2" charset="-122"/>
                <a:cs typeface="字魂105号-简雅黑" panose="00000500000000000000" pitchFamily="2" charset="-122"/>
              </a:endParaRPr>
            </a:p>
          </p:txBody>
        </p:sp>
      </p:grpSp>
      <p:sp>
        <p:nvSpPr>
          <p:cNvPr id="4" name="图形">
            <a:extLst>
              <a:ext uri="{FF2B5EF4-FFF2-40B4-BE49-F238E27FC236}">
                <a16:creationId xmlns:a16="http://schemas.microsoft.com/office/drawing/2014/main" id="{C795674B-9D73-A8D8-17B9-335BAE0CFBED}"/>
              </a:ext>
            </a:extLst>
          </p:cNvPr>
          <p:cNvSpPr txBox="1"/>
          <p:nvPr>
            <p:custDataLst>
              <p:tags r:id="rId1"/>
            </p:custDataLst>
          </p:nvPr>
        </p:nvSpPr>
        <p:spPr>
          <a:xfrm>
            <a:off x="496809" y="673456"/>
            <a:ext cx="4112666" cy="523220"/>
          </a:xfrm>
          <a:prstGeom prst="rect">
            <a:avLst/>
          </a:prstGeom>
          <a:noFill/>
        </p:spPr>
        <p:txBody>
          <a:bodyPr wrap="square" rtlCol="0" anchor="t">
            <a:spAutoFit/>
          </a:bodyPr>
          <a:lstStyle/>
          <a:p>
            <a:r>
              <a:rPr lang="en-US" altLang="zh-CN" sz="2800" cap="all" dirty="0">
                <a:solidFill>
                  <a:schemeClr val="tx1">
                    <a:lumMod val="75000"/>
                    <a:lumOff val="25000"/>
                  </a:schemeClr>
                </a:solidFill>
                <a:latin typeface="思源宋体 CN Heavy" panose="02020900000000000000" charset="-122"/>
                <a:ea typeface="思源宋体 CN Heavy" panose="02020900000000000000" charset="-122"/>
                <a:cs typeface="思源宋体 CN Heavy" panose="02020900000000000000" charset="-122"/>
                <a:sym typeface="+mn-ea"/>
              </a:rPr>
              <a:t>2.</a:t>
            </a:r>
            <a:r>
              <a:rPr lang="zh-CN" altLang="en-US" sz="2800" cap="all" dirty="0">
                <a:solidFill>
                  <a:schemeClr val="tx1">
                    <a:lumMod val="75000"/>
                    <a:lumOff val="25000"/>
                  </a:schemeClr>
                </a:solidFill>
                <a:latin typeface="思源宋体 CN Heavy" panose="02020900000000000000" charset="-122"/>
                <a:ea typeface="思源宋体 CN Heavy" panose="02020900000000000000" charset="-122"/>
                <a:cs typeface="思源宋体 CN Heavy" panose="02020900000000000000" charset="-122"/>
                <a:sym typeface="+mn-ea"/>
              </a:rPr>
              <a:t>专利建档</a:t>
            </a:r>
            <a:r>
              <a:rPr lang="en-US" altLang="zh-CN" sz="2800" cap="all" dirty="0">
                <a:solidFill>
                  <a:schemeClr val="tx1">
                    <a:lumMod val="75000"/>
                    <a:lumOff val="25000"/>
                  </a:schemeClr>
                </a:solidFill>
                <a:latin typeface="思源宋体 CN Heavy" panose="02020900000000000000" charset="-122"/>
                <a:ea typeface="思源宋体 CN Heavy" panose="02020900000000000000" charset="-122"/>
                <a:cs typeface="思源宋体 CN Heavy" panose="02020900000000000000" charset="-122"/>
                <a:sym typeface="+mn-ea"/>
              </a:rPr>
              <a:t>—</a:t>
            </a:r>
            <a:r>
              <a:rPr lang="zh-CN" altLang="en-US" sz="2800" cap="all" dirty="0">
                <a:solidFill>
                  <a:srgbClr val="C00000"/>
                </a:solidFill>
                <a:latin typeface="思源宋体 CN Heavy" panose="02020900000000000000" charset="-122"/>
                <a:ea typeface="思源宋体 CN Heavy" panose="02020900000000000000" charset="-122"/>
                <a:cs typeface="思源宋体 CN Heavy" panose="02020900000000000000" charset="-122"/>
                <a:sym typeface="+mn-ea"/>
              </a:rPr>
              <a:t>逐件盘点</a:t>
            </a:r>
            <a:endParaRPr lang="zh-CN" altLang="en-US" sz="2800" cap="all" dirty="0">
              <a:solidFill>
                <a:srgbClr val="C00000"/>
              </a:solidFill>
              <a:uFillTx/>
              <a:latin typeface="思源宋体 CN Heavy" panose="02020900000000000000" charset="-122"/>
              <a:ea typeface="思源宋体 CN Heavy" panose="02020900000000000000" charset="-122"/>
              <a:cs typeface="思源宋体 CN Heavy" panose="02020900000000000000" charset="-122"/>
              <a:sym typeface="+mn-ea"/>
            </a:endParaRPr>
          </a:p>
        </p:txBody>
      </p:sp>
      <p:pic>
        <p:nvPicPr>
          <p:cNvPr id="3" name="图片 2">
            <a:extLst>
              <a:ext uri="{FF2B5EF4-FFF2-40B4-BE49-F238E27FC236}">
                <a16:creationId xmlns:a16="http://schemas.microsoft.com/office/drawing/2014/main" id="{3DAEE566-7084-4837-BC20-EC047F1230C3}"/>
              </a:ext>
            </a:extLst>
          </p:cNvPr>
          <p:cNvPicPr>
            <a:picLocks noChangeAspect="1"/>
          </p:cNvPicPr>
          <p:nvPr/>
        </p:nvPicPr>
        <p:blipFill>
          <a:blip r:embed="rId4"/>
          <a:stretch>
            <a:fillRect/>
          </a:stretch>
        </p:blipFill>
        <p:spPr>
          <a:xfrm>
            <a:off x="2949681" y="1493820"/>
            <a:ext cx="8560009" cy="4785517"/>
          </a:xfrm>
          <a:prstGeom prst="rect">
            <a:avLst/>
          </a:prstGeom>
        </p:spPr>
      </p:pic>
      <p:sp>
        <p:nvSpPr>
          <p:cNvPr id="8" name="矩形 7">
            <a:extLst>
              <a:ext uri="{FF2B5EF4-FFF2-40B4-BE49-F238E27FC236}">
                <a16:creationId xmlns:a16="http://schemas.microsoft.com/office/drawing/2014/main" id="{F351F7AF-332F-414A-9601-D5204DCF997C}"/>
              </a:ext>
            </a:extLst>
          </p:cNvPr>
          <p:cNvSpPr/>
          <p:nvPr/>
        </p:nvSpPr>
        <p:spPr>
          <a:xfrm>
            <a:off x="488453" y="1927219"/>
            <a:ext cx="1723549" cy="461665"/>
          </a:xfrm>
          <a:prstGeom prst="rect">
            <a:avLst/>
          </a:prstGeom>
        </p:spPr>
        <p:txBody>
          <a:bodyPr wrap="none">
            <a:spAutoFit/>
          </a:bodyPr>
          <a:lstStyle/>
          <a:p>
            <a:pPr lvl="0">
              <a:buSzPts val="1000"/>
              <a:tabLst>
                <a:tab pos="457200" algn="l"/>
              </a:tabLst>
            </a:pPr>
            <a:r>
              <a:rPr lang="zh-CN" altLang="en-US" sz="2400" b="1" kern="0" dirty="0">
                <a:solidFill>
                  <a:srgbClr val="C00000"/>
                </a:solidFill>
                <a:latin typeface="微软雅黑" panose="020B0503020204020204" pitchFamily="34" charset="-122"/>
                <a:ea typeface="微软雅黑" panose="020B0503020204020204" pitchFamily="34" charset="-122"/>
                <a:cs typeface="宋体" panose="02010600030101010101" pitchFamily="2" charset="-122"/>
              </a:rPr>
              <a:t>①</a:t>
            </a:r>
            <a:r>
              <a:rPr lang="zh-CN" altLang="zh-CN" sz="2400" b="1" kern="0" dirty="0">
                <a:solidFill>
                  <a:srgbClr val="C00000"/>
                </a:solidFill>
                <a:latin typeface="微软雅黑" panose="020B0503020204020204" pitchFamily="34" charset="-122"/>
                <a:ea typeface="微软雅黑" panose="020B0503020204020204" pitchFamily="34" charset="-122"/>
                <a:cs typeface="宋体" panose="02010600030101010101" pitchFamily="2" charset="-122"/>
              </a:rPr>
              <a:t>基本信息</a:t>
            </a:r>
            <a:endParaRPr lang="zh-CN" altLang="zh-CN" sz="2400" b="1" kern="1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37153030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 name="组合 46">
            <a:extLst>
              <a:ext uri="{FF2B5EF4-FFF2-40B4-BE49-F238E27FC236}">
                <a16:creationId xmlns:a16="http://schemas.microsoft.com/office/drawing/2014/main" id="{3361CB2F-97BE-42C5-9C65-B8FEBFE71E99}"/>
              </a:ext>
            </a:extLst>
          </p:cNvPr>
          <p:cNvGrpSpPr/>
          <p:nvPr/>
        </p:nvGrpSpPr>
        <p:grpSpPr>
          <a:xfrm flipH="1">
            <a:off x="531627" y="1338107"/>
            <a:ext cx="1522519" cy="155713"/>
            <a:chOff x="871869" y="5224005"/>
            <a:chExt cx="3723459" cy="380811"/>
          </a:xfrm>
        </p:grpSpPr>
        <p:sp>
          <p:nvSpPr>
            <p:cNvPr id="62" name="矩形 61">
              <a:extLst>
                <a:ext uri="{FF2B5EF4-FFF2-40B4-BE49-F238E27FC236}">
                  <a16:creationId xmlns:a16="http://schemas.microsoft.com/office/drawing/2014/main" id="{2CAF1C9A-26D5-4B86-90D3-50AC0B99B5E0}"/>
                </a:ext>
              </a:extLst>
            </p:cNvPr>
            <p:cNvSpPr/>
            <p:nvPr/>
          </p:nvSpPr>
          <p:spPr>
            <a:xfrm flipV="1">
              <a:off x="871869" y="5224006"/>
              <a:ext cx="380810" cy="380810"/>
            </a:xfrm>
            <a:prstGeom prst="rect">
              <a:avLst/>
            </a:prstGeom>
            <a:solidFill>
              <a:srgbClr val="441D61">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字魂105号-简雅黑" panose="00000500000000000000" pitchFamily="2" charset="-122"/>
                <a:ea typeface="字魂105号-简雅黑" panose="00000500000000000000" pitchFamily="2" charset="-122"/>
                <a:cs typeface="字魂105号-简雅黑" panose="00000500000000000000" pitchFamily="2" charset="-122"/>
              </a:endParaRPr>
            </a:p>
          </p:txBody>
        </p:sp>
        <p:sp>
          <p:nvSpPr>
            <p:cNvPr id="63" name="矩形 62">
              <a:extLst>
                <a:ext uri="{FF2B5EF4-FFF2-40B4-BE49-F238E27FC236}">
                  <a16:creationId xmlns:a16="http://schemas.microsoft.com/office/drawing/2014/main" id="{6D182903-D870-42EF-A727-9FF7A8491C15}"/>
                </a:ext>
              </a:extLst>
            </p:cNvPr>
            <p:cNvSpPr/>
            <p:nvPr/>
          </p:nvSpPr>
          <p:spPr>
            <a:xfrm flipV="1">
              <a:off x="1533147" y="5224006"/>
              <a:ext cx="380810" cy="380810"/>
            </a:xfrm>
            <a:prstGeom prst="rect">
              <a:avLst/>
            </a:prstGeom>
            <a:solidFill>
              <a:srgbClr val="441D6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字魂105号-简雅黑" panose="00000500000000000000" pitchFamily="2" charset="-122"/>
                <a:ea typeface="字魂105号-简雅黑" panose="00000500000000000000" pitchFamily="2" charset="-122"/>
                <a:cs typeface="字魂105号-简雅黑" panose="00000500000000000000" pitchFamily="2" charset="-122"/>
              </a:endParaRPr>
            </a:p>
          </p:txBody>
        </p:sp>
        <p:sp>
          <p:nvSpPr>
            <p:cNvPr id="64" name="矩形 63">
              <a:extLst>
                <a:ext uri="{FF2B5EF4-FFF2-40B4-BE49-F238E27FC236}">
                  <a16:creationId xmlns:a16="http://schemas.microsoft.com/office/drawing/2014/main" id="{846D8C15-012F-4E1B-8D01-CEAD740688B4}"/>
                </a:ext>
              </a:extLst>
            </p:cNvPr>
            <p:cNvSpPr/>
            <p:nvPr/>
          </p:nvSpPr>
          <p:spPr>
            <a:xfrm flipV="1">
              <a:off x="2194424" y="5224006"/>
              <a:ext cx="380810" cy="380810"/>
            </a:xfrm>
            <a:prstGeom prst="rect">
              <a:avLst/>
            </a:prstGeom>
            <a:solidFill>
              <a:srgbClr val="441D61">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latin typeface="字魂105号-简雅黑" panose="00000500000000000000" pitchFamily="2" charset="-122"/>
                <a:ea typeface="字魂105号-简雅黑" panose="00000500000000000000" pitchFamily="2" charset="-122"/>
                <a:cs typeface="字魂105号-简雅黑" panose="00000500000000000000" pitchFamily="2" charset="-122"/>
              </a:endParaRPr>
            </a:p>
          </p:txBody>
        </p:sp>
        <p:sp>
          <p:nvSpPr>
            <p:cNvPr id="65" name="矩形 64">
              <a:extLst>
                <a:ext uri="{FF2B5EF4-FFF2-40B4-BE49-F238E27FC236}">
                  <a16:creationId xmlns:a16="http://schemas.microsoft.com/office/drawing/2014/main" id="{B8809F30-4FC4-47B3-A3DC-BD1D915197BB}"/>
                </a:ext>
              </a:extLst>
            </p:cNvPr>
            <p:cNvSpPr/>
            <p:nvPr/>
          </p:nvSpPr>
          <p:spPr>
            <a:xfrm flipV="1">
              <a:off x="2855702" y="5224006"/>
              <a:ext cx="380810" cy="380810"/>
            </a:xfrm>
            <a:prstGeom prst="rect">
              <a:avLst/>
            </a:prstGeom>
            <a:solidFill>
              <a:srgbClr val="441D6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字魂105号-简雅黑" panose="00000500000000000000" pitchFamily="2" charset="-122"/>
                <a:ea typeface="字魂105号-简雅黑" panose="00000500000000000000" pitchFamily="2" charset="-122"/>
                <a:cs typeface="字魂105号-简雅黑" panose="00000500000000000000" pitchFamily="2" charset="-122"/>
              </a:endParaRPr>
            </a:p>
          </p:txBody>
        </p:sp>
        <p:sp>
          <p:nvSpPr>
            <p:cNvPr id="66" name="矩形 65">
              <a:extLst>
                <a:ext uri="{FF2B5EF4-FFF2-40B4-BE49-F238E27FC236}">
                  <a16:creationId xmlns:a16="http://schemas.microsoft.com/office/drawing/2014/main" id="{0DD6797F-2D7D-4C39-8E94-C4F819BE87AA}"/>
                </a:ext>
              </a:extLst>
            </p:cNvPr>
            <p:cNvSpPr/>
            <p:nvPr/>
          </p:nvSpPr>
          <p:spPr>
            <a:xfrm flipV="1">
              <a:off x="3516980" y="5224006"/>
              <a:ext cx="380810" cy="380810"/>
            </a:xfrm>
            <a:prstGeom prst="rect">
              <a:avLst/>
            </a:prstGeom>
            <a:solidFill>
              <a:srgbClr val="441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字魂105号-简雅黑" panose="00000500000000000000" pitchFamily="2" charset="-122"/>
                <a:ea typeface="字魂105号-简雅黑" panose="00000500000000000000" pitchFamily="2" charset="-122"/>
                <a:cs typeface="字魂105号-简雅黑" panose="00000500000000000000" pitchFamily="2" charset="-122"/>
              </a:endParaRPr>
            </a:p>
          </p:txBody>
        </p:sp>
        <p:sp>
          <p:nvSpPr>
            <p:cNvPr id="67" name="矩形 66">
              <a:extLst>
                <a:ext uri="{FF2B5EF4-FFF2-40B4-BE49-F238E27FC236}">
                  <a16:creationId xmlns:a16="http://schemas.microsoft.com/office/drawing/2014/main" id="{2514FA78-499A-43DB-9485-58D446B29473}"/>
                </a:ext>
              </a:extLst>
            </p:cNvPr>
            <p:cNvSpPr/>
            <p:nvPr/>
          </p:nvSpPr>
          <p:spPr>
            <a:xfrm flipV="1">
              <a:off x="4214518" y="5224005"/>
              <a:ext cx="380810" cy="380810"/>
            </a:xfrm>
            <a:prstGeom prst="rect">
              <a:avLst/>
            </a:prstGeom>
            <a:solidFill>
              <a:srgbClr val="441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字魂105号-简雅黑" panose="00000500000000000000" pitchFamily="2" charset="-122"/>
                <a:ea typeface="字魂105号-简雅黑" panose="00000500000000000000" pitchFamily="2" charset="-122"/>
                <a:cs typeface="字魂105号-简雅黑" panose="00000500000000000000" pitchFamily="2" charset="-122"/>
              </a:endParaRPr>
            </a:p>
          </p:txBody>
        </p:sp>
      </p:grpSp>
      <p:pic>
        <p:nvPicPr>
          <p:cNvPr id="3" name="图片 2">
            <a:extLst>
              <a:ext uri="{FF2B5EF4-FFF2-40B4-BE49-F238E27FC236}">
                <a16:creationId xmlns:a16="http://schemas.microsoft.com/office/drawing/2014/main" id="{B7A85290-1DA3-4558-A8F0-216AFCB56C4D}"/>
              </a:ext>
            </a:extLst>
          </p:cNvPr>
          <p:cNvPicPr>
            <a:picLocks noChangeAspect="1"/>
          </p:cNvPicPr>
          <p:nvPr/>
        </p:nvPicPr>
        <p:blipFill>
          <a:blip r:embed="rId4"/>
          <a:stretch>
            <a:fillRect/>
          </a:stretch>
        </p:blipFill>
        <p:spPr>
          <a:xfrm>
            <a:off x="200025" y="2904344"/>
            <a:ext cx="11991975" cy="929554"/>
          </a:xfrm>
          <a:prstGeom prst="rect">
            <a:avLst/>
          </a:prstGeom>
        </p:spPr>
      </p:pic>
      <p:sp>
        <p:nvSpPr>
          <p:cNvPr id="5" name="矩形 4">
            <a:extLst>
              <a:ext uri="{FF2B5EF4-FFF2-40B4-BE49-F238E27FC236}">
                <a16:creationId xmlns:a16="http://schemas.microsoft.com/office/drawing/2014/main" id="{F1428C09-3273-466F-A0A8-85A73132D7BA}"/>
              </a:ext>
            </a:extLst>
          </p:cNvPr>
          <p:cNvSpPr/>
          <p:nvPr/>
        </p:nvSpPr>
        <p:spPr>
          <a:xfrm>
            <a:off x="434191" y="1999744"/>
            <a:ext cx="5418471" cy="461665"/>
          </a:xfrm>
          <a:prstGeom prst="rect">
            <a:avLst/>
          </a:prstGeom>
        </p:spPr>
        <p:txBody>
          <a:bodyPr wrap="none">
            <a:spAutoFit/>
          </a:bodyPr>
          <a:lstStyle/>
          <a:p>
            <a:pPr lvl="0">
              <a:buSzPts val="1000"/>
              <a:tabLst>
                <a:tab pos="457200" algn="l"/>
              </a:tabLst>
            </a:pPr>
            <a:r>
              <a:rPr lang="zh-CN" altLang="en-US" sz="2400" b="1" kern="0" dirty="0">
                <a:solidFill>
                  <a:srgbClr val="C00000"/>
                </a:solidFill>
                <a:latin typeface="微软雅黑" panose="020B0503020204020204" pitchFamily="34" charset="-122"/>
                <a:ea typeface="微软雅黑" panose="020B0503020204020204" pitchFamily="34" charset="-122"/>
              </a:rPr>
              <a:t>②</a:t>
            </a:r>
            <a:r>
              <a:rPr lang="zh-CN" altLang="zh-CN" sz="2400" b="1" kern="0" dirty="0">
                <a:solidFill>
                  <a:srgbClr val="C00000"/>
                </a:solidFill>
                <a:latin typeface="微软雅黑" panose="020B0503020204020204" pitchFamily="34" charset="-122"/>
                <a:ea typeface="微软雅黑" panose="020B0503020204020204" pitchFamily="34" charset="-122"/>
              </a:rPr>
              <a:t>是否属于财政资助科研项目形成专利</a:t>
            </a:r>
          </a:p>
        </p:txBody>
      </p:sp>
      <p:sp>
        <p:nvSpPr>
          <p:cNvPr id="2" name="图形">
            <a:extLst>
              <a:ext uri="{FF2B5EF4-FFF2-40B4-BE49-F238E27FC236}">
                <a16:creationId xmlns:a16="http://schemas.microsoft.com/office/drawing/2014/main" id="{6C7422E7-7DDE-93D7-0AF7-799D8588290D}"/>
              </a:ext>
            </a:extLst>
          </p:cNvPr>
          <p:cNvSpPr txBox="1"/>
          <p:nvPr>
            <p:custDataLst>
              <p:tags r:id="rId1"/>
            </p:custDataLst>
          </p:nvPr>
        </p:nvSpPr>
        <p:spPr>
          <a:xfrm>
            <a:off x="496809" y="673456"/>
            <a:ext cx="4112666" cy="523220"/>
          </a:xfrm>
          <a:prstGeom prst="rect">
            <a:avLst/>
          </a:prstGeom>
          <a:noFill/>
        </p:spPr>
        <p:txBody>
          <a:bodyPr wrap="square" rtlCol="0" anchor="t">
            <a:spAutoFit/>
          </a:bodyPr>
          <a:lstStyle/>
          <a:p>
            <a:r>
              <a:rPr lang="en-US" altLang="zh-CN" sz="2800" cap="all" dirty="0">
                <a:solidFill>
                  <a:schemeClr val="tx1">
                    <a:lumMod val="75000"/>
                    <a:lumOff val="25000"/>
                  </a:schemeClr>
                </a:solidFill>
                <a:latin typeface="思源宋体 CN Heavy" panose="02020900000000000000" charset="-122"/>
                <a:ea typeface="思源宋体 CN Heavy" panose="02020900000000000000" charset="-122"/>
                <a:cs typeface="思源宋体 CN Heavy" panose="02020900000000000000" charset="-122"/>
                <a:sym typeface="+mn-ea"/>
              </a:rPr>
              <a:t>2.</a:t>
            </a:r>
            <a:r>
              <a:rPr lang="zh-CN" altLang="en-US" sz="2800" cap="all" dirty="0">
                <a:solidFill>
                  <a:schemeClr val="tx1">
                    <a:lumMod val="75000"/>
                    <a:lumOff val="25000"/>
                  </a:schemeClr>
                </a:solidFill>
                <a:latin typeface="思源宋体 CN Heavy" panose="02020900000000000000" charset="-122"/>
                <a:ea typeface="思源宋体 CN Heavy" panose="02020900000000000000" charset="-122"/>
                <a:cs typeface="思源宋体 CN Heavy" panose="02020900000000000000" charset="-122"/>
                <a:sym typeface="+mn-ea"/>
              </a:rPr>
              <a:t>专利建档</a:t>
            </a:r>
            <a:r>
              <a:rPr lang="en-US" altLang="zh-CN" sz="2800" cap="all" dirty="0">
                <a:solidFill>
                  <a:schemeClr val="tx1">
                    <a:lumMod val="75000"/>
                    <a:lumOff val="25000"/>
                  </a:schemeClr>
                </a:solidFill>
                <a:latin typeface="思源宋体 CN Heavy" panose="02020900000000000000" charset="-122"/>
                <a:ea typeface="思源宋体 CN Heavy" panose="02020900000000000000" charset="-122"/>
                <a:cs typeface="思源宋体 CN Heavy" panose="02020900000000000000" charset="-122"/>
                <a:sym typeface="+mn-ea"/>
              </a:rPr>
              <a:t>—</a:t>
            </a:r>
            <a:r>
              <a:rPr lang="zh-CN" altLang="en-US" sz="2800" cap="all" dirty="0">
                <a:solidFill>
                  <a:srgbClr val="C00000"/>
                </a:solidFill>
                <a:latin typeface="思源宋体 CN Heavy" panose="02020900000000000000" charset="-122"/>
                <a:ea typeface="思源宋体 CN Heavy" panose="02020900000000000000" charset="-122"/>
                <a:cs typeface="思源宋体 CN Heavy" panose="02020900000000000000" charset="-122"/>
                <a:sym typeface="+mn-ea"/>
              </a:rPr>
              <a:t>逐件盘点</a:t>
            </a:r>
            <a:endParaRPr lang="zh-CN" altLang="en-US" sz="2800" cap="all" dirty="0">
              <a:solidFill>
                <a:srgbClr val="C00000"/>
              </a:solidFill>
              <a:uFillTx/>
              <a:latin typeface="思源宋体 CN Heavy" panose="02020900000000000000" charset="-122"/>
              <a:ea typeface="思源宋体 CN Heavy" panose="02020900000000000000" charset="-122"/>
              <a:cs typeface="思源宋体 CN Heavy" panose="02020900000000000000" charset="-122"/>
              <a:sym typeface="+mn-ea"/>
            </a:endParaRPr>
          </a:p>
        </p:txBody>
      </p:sp>
    </p:spTree>
    <p:extLst>
      <p:ext uri="{BB962C8B-B14F-4D97-AF65-F5344CB8AC3E}">
        <p14:creationId xmlns:p14="http://schemas.microsoft.com/office/powerpoint/2010/main" val="34735391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 name="组合 46">
            <a:extLst>
              <a:ext uri="{FF2B5EF4-FFF2-40B4-BE49-F238E27FC236}">
                <a16:creationId xmlns:a16="http://schemas.microsoft.com/office/drawing/2014/main" id="{3361CB2F-97BE-42C5-9C65-B8FEBFE71E99}"/>
              </a:ext>
            </a:extLst>
          </p:cNvPr>
          <p:cNvGrpSpPr/>
          <p:nvPr/>
        </p:nvGrpSpPr>
        <p:grpSpPr>
          <a:xfrm flipH="1">
            <a:off x="531627" y="1338107"/>
            <a:ext cx="1522519" cy="155713"/>
            <a:chOff x="871869" y="5224005"/>
            <a:chExt cx="3723459" cy="380811"/>
          </a:xfrm>
        </p:grpSpPr>
        <p:sp>
          <p:nvSpPr>
            <p:cNvPr id="62" name="矩形 61">
              <a:extLst>
                <a:ext uri="{FF2B5EF4-FFF2-40B4-BE49-F238E27FC236}">
                  <a16:creationId xmlns:a16="http://schemas.microsoft.com/office/drawing/2014/main" id="{2CAF1C9A-26D5-4B86-90D3-50AC0B99B5E0}"/>
                </a:ext>
              </a:extLst>
            </p:cNvPr>
            <p:cNvSpPr/>
            <p:nvPr/>
          </p:nvSpPr>
          <p:spPr>
            <a:xfrm flipV="1">
              <a:off x="871869" y="5224006"/>
              <a:ext cx="380810" cy="380810"/>
            </a:xfrm>
            <a:prstGeom prst="rect">
              <a:avLst/>
            </a:prstGeom>
            <a:solidFill>
              <a:srgbClr val="441D61">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字魂105号-简雅黑" panose="00000500000000000000" pitchFamily="2" charset="-122"/>
                <a:ea typeface="字魂105号-简雅黑" panose="00000500000000000000" pitchFamily="2" charset="-122"/>
                <a:cs typeface="字魂105号-简雅黑" panose="00000500000000000000" pitchFamily="2" charset="-122"/>
              </a:endParaRPr>
            </a:p>
          </p:txBody>
        </p:sp>
        <p:sp>
          <p:nvSpPr>
            <p:cNvPr id="63" name="矩形 62">
              <a:extLst>
                <a:ext uri="{FF2B5EF4-FFF2-40B4-BE49-F238E27FC236}">
                  <a16:creationId xmlns:a16="http://schemas.microsoft.com/office/drawing/2014/main" id="{6D182903-D870-42EF-A727-9FF7A8491C15}"/>
                </a:ext>
              </a:extLst>
            </p:cNvPr>
            <p:cNvSpPr/>
            <p:nvPr/>
          </p:nvSpPr>
          <p:spPr>
            <a:xfrm flipV="1">
              <a:off x="1533147" y="5224006"/>
              <a:ext cx="380810" cy="380810"/>
            </a:xfrm>
            <a:prstGeom prst="rect">
              <a:avLst/>
            </a:prstGeom>
            <a:solidFill>
              <a:srgbClr val="441D6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字魂105号-简雅黑" panose="00000500000000000000" pitchFamily="2" charset="-122"/>
                <a:ea typeface="字魂105号-简雅黑" panose="00000500000000000000" pitchFamily="2" charset="-122"/>
                <a:cs typeface="字魂105号-简雅黑" panose="00000500000000000000" pitchFamily="2" charset="-122"/>
              </a:endParaRPr>
            </a:p>
          </p:txBody>
        </p:sp>
        <p:sp>
          <p:nvSpPr>
            <p:cNvPr id="64" name="矩形 63">
              <a:extLst>
                <a:ext uri="{FF2B5EF4-FFF2-40B4-BE49-F238E27FC236}">
                  <a16:creationId xmlns:a16="http://schemas.microsoft.com/office/drawing/2014/main" id="{846D8C15-012F-4E1B-8D01-CEAD740688B4}"/>
                </a:ext>
              </a:extLst>
            </p:cNvPr>
            <p:cNvSpPr/>
            <p:nvPr/>
          </p:nvSpPr>
          <p:spPr>
            <a:xfrm flipV="1">
              <a:off x="2194424" y="5224006"/>
              <a:ext cx="380810" cy="380810"/>
            </a:xfrm>
            <a:prstGeom prst="rect">
              <a:avLst/>
            </a:prstGeom>
            <a:solidFill>
              <a:srgbClr val="441D61">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latin typeface="字魂105号-简雅黑" panose="00000500000000000000" pitchFamily="2" charset="-122"/>
                <a:ea typeface="字魂105号-简雅黑" panose="00000500000000000000" pitchFamily="2" charset="-122"/>
                <a:cs typeface="字魂105号-简雅黑" panose="00000500000000000000" pitchFamily="2" charset="-122"/>
              </a:endParaRPr>
            </a:p>
          </p:txBody>
        </p:sp>
        <p:sp>
          <p:nvSpPr>
            <p:cNvPr id="65" name="矩形 64">
              <a:extLst>
                <a:ext uri="{FF2B5EF4-FFF2-40B4-BE49-F238E27FC236}">
                  <a16:creationId xmlns:a16="http://schemas.microsoft.com/office/drawing/2014/main" id="{B8809F30-4FC4-47B3-A3DC-BD1D915197BB}"/>
                </a:ext>
              </a:extLst>
            </p:cNvPr>
            <p:cNvSpPr/>
            <p:nvPr/>
          </p:nvSpPr>
          <p:spPr>
            <a:xfrm flipV="1">
              <a:off x="2855702" y="5224006"/>
              <a:ext cx="380810" cy="380810"/>
            </a:xfrm>
            <a:prstGeom prst="rect">
              <a:avLst/>
            </a:prstGeom>
            <a:solidFill>
              <a:srgbClr val="441D6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字魂105号-简雅黑" panose="00000500000000000000" pitchFamily="2" charset="-122"/>
                <a:ea typeface="字魂105号-简雅黑" panose="00000500000000000000" pitchFamily="2" charset="-122"/>
                <a:cs typeface="字魂105号-简雅黑" panose="00000500000000000000" pitchFamily="2" charset="-122"/>
              </a:endParaRPr>
            </a:p>
          </p:txBody>
        </p:sp>
        <p:sp>
          <p:nvSpPr>
            <p:cNvPr id="66" name="矩形 65">
              <a:extLst>
                <a:ext uri="{FF2B5EF4-FFF2-40B4-BE49-F238E27FC236}">
                  <a16:creationId xmlns:a16="http://schemas.microsoft.com/office/drawing/2014/main" id="{0DD6797F-2D7D-4C39-8E94-C4F819BE87AA}"/>
                </a:ext>
              </a:extLst>
            </p:cNvPr>
            <p:cNvSpPr/>
            <p:nvPr/>
          </p:nvSpPr>
          <p:spPr>
            <a:xfrm flipV="1">
              <a:off x="3516980" y="5224006"/>
              <a:ext cx="380810" cy="380810"/>
            </a:xfrm>
            <a:prstGeom prst="rect">
              <a:avLst/>
            </a:prstGeom>
            <a:solidFill>
              <a:srgbClr val="441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字魂105号-简雅黑" panose="00000500000000000000" pitchFamily="2" charset="-122"/>
                <a:ea typeface="字魂105号-简雅黑" panose="00000500000000000000" pitchFamily="2" charset="-122"/>
                <a:cs typeface="字魂105号-简雅黑" panose="00000500000000000000" pitchFamily="2" charset="-122"/>
              </a:endParaRPr>
            </a:p>
          </p:txBody>
        </p:sp>
        <p:sp>
          <p:nvSpPr>
            <p:cNvPr id="67" name="矩形 66">
              <a:extLst>
                <a:ext uri="{FF2B5EF4-FFF2-40B4-BE49-F238E27FC236}">
                  <a16:creationId xmlns:a16="http://schemas.microsoft.com/office/drawing/2014/main" id="{2514FA78-499A-43DB-9485-58D446B29473}"/>
                </a:ext>
              </a:extLst>
            </p:cNvPr>
            <p:cNvSpPr/>
            <p:nvPr/>
          </p:nvSpPr>
          <p:spPr>
            <a:xfrm flipV="1">
              <a:off x="4214518" y="5224005"/>
              <a:ext cx="380810" cy="380810"/>
            </a:xfrm>
            <a:prstGeom prst="rect">
              <a:avLst/>
            </a:prstGeom>
            <a:solidFill>
              <a:srgbClr val="441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字魂105号-简雅黑" panose="00000500000000000000" pitchFamily="2" charset="-122"/>
                <a:ea typeface="字魂105号-简雅黑" panose="00000500000000000000" pitchFamily="2" charset="-122"/>
                <a:cs typeface="字魂105号-简雅黑" panose="00000500000000000000" pitchFamily="2" charset="-122"/>
              </a:endParaRPr>
            </a:p>
          </p:txBody>
        </p:sp>
      </p:grpSp>
      <p:pic>
        <p:nvPicPr>
          <p:cNvPr id="4" name="图片 3">
            <a:extLst>
              <a:ext uri="{FF2B5EF4-FFF2-40B4-BE49-F238E27FC236}">
                <a16:creationId xmlns:a16="http://schemas.microsoft.com/office/drawing/2014/main" id="{3F28549F-AA1A-44EF-8527-0AE4C8661EF4}"/>
              </a:ext>
            </a:extLst>
          </p:cNvPr>
          <p:cNvPicPr>
            <a:picLocks noChangeAspect="1"/>
          </p:cNvPicPr>
          <p:nvPr/>
        </p:nvPicPr>
        <p:blipFill rotWithShape="1">
          <a:blip r:embed="rId4"/>
          <a:srcRect r="10828" b="8877"/>
          <a:stretch/>
        </p:blipFill>
        <p:spPr>
          <a:xfrm>
            <a:off x="496809" y="2222650"/>
            <a:ext cx="3281550" cy="3336029"/>
          </a:xfrm>
          <a:prstGeom prst="rect">
            <a:avLst/>
          </a:prstGeom>
        </p:spPr>
      </p:pic>
      <p:sp>
        <p:nvSpPr>
          <p:cNvPr id="7" name="文本框 6">
            <a:extLst>
              <a:ext uri="{FF2B5EF4-FFF2-40B4-BE49-F238E27FC236}">
                <a16:creationId xmlns:a16="http://schemas.microsoft.com/office/drawing/2014/main" id="{C7B1EFF3-5F54-4B2E-A575-C35389D28B2A}"/>
              </a:ext>
            </a:extLst>
          </p:cNvPr>
          <p:cNvSpPr txBox="1"/>
          <p:nvPr/>
        </p:nvSpPr>
        <p:spPr>
          <a:xfrm>
            <a:off x="4336591" y="5972159"/>
            <a:ext cx="4544834" cy="400110"/>
          </a:xfrm>
          <a:prstGeom prst="rect">
            <a:avLst/>
          </a:prstGeom>
          <a:noFill/>
        </p:spPr>
        <p:txBody>
          <a:bodyPr wrap="none" rtlCol="0">
            <a:spAutoFit/>
          </a:bodyPr>
          <a:lstStyle/>
          <a:p>
            <a:r>
              <a:rPr lang="zh-CN" altLang="en-US" sz="2000" b="1" dirty="0">
                <a:latin typeface="微软雅黑" panose="020B0503020204020204" pitchFamily="34" charset="-122"/>
                <a:ea typeface="微软雅黑" panose="020B0503020204020204" pitchFamily="34" charset="-122"/>
              </a:rPr>
              <a:t>在逻辑自洽的前提下，可以进行多选。</a:t>
            </a:r>
          </a:p>
        </p:txBody>
      </p:sp>
      <p:sp>
        <p:nvSpPr>
          <p:cNvPr id="8" name="矩形 7">
            <a:extLst>
              <a:ext uri="{FF2B5EF4-FFF2-40B4-BE49-F238E27FC236}">
                <a16:creationId xmlns:a16="http://schemas.microsoft.com/office/drawing/2014/main" id="{DE6C3DF1-D4DB-4420-9A5A-BAEE4855F25A}"/>
              </a:ext>
            </a:extLst>
          </p:cNvPr>
          <p:cNvSpPr/>
          <p:nvPr/>
        </p:nvSpPr>
        <p:spPr>
          <a:xfrm>
            <a:off x="383545" y="1645045"/>
            <a:ext cx="2339102" cy="461665"/>
          </a:xfrm>
          <a:prstGeom prst="rect">
            <a:avLst/>
          </a:prstGeom>
        </p:spPr>
        <p:txBody>
          <a:bodyPr wrap="none">
            <a:spAutoFit/>
          </a:bodyPr>
          <a:lstStyle/>
          <a:p>
            <a:pPr lvl="0">
              <a:buSzPts val="1000"/>
              <a:tabLst>
                <a:tab pos="457200" algn="l"/>
              </a:tabLst>
            </a:pPr>
            <a:r>
              <a:rPr lang="zh-CN" altLang="en-US" sz="2400" b="1" kern="0" dirty="0">
                <a:solidFill>
                  <a:srgbClr val="C00000"/>
                </a:solidFill>
                <a:latin typeface="微软雅黑" panose="020B0503020204020204" pitchFamily="34" charset="-122"/>
                <a:ea typeface="微软雅黑" panose="020B0503020204020204" pitchFamily="34" charset="-122"/>
                <a:cs typeface="宋体" panose="02010600030101010101" pitchFamily="2" charset="-122"/>
              </a:rPr>
              <a:t>③</a:t>
            </a:r>
            <a:r>
              <a:rPr lang="zh-CN" altLang="zh-CN" sz="2400" b="1" kern="0" dirty="0">
                <a:solidFill>
                  <a:srgbClr val="C00000"/>
                </a:solidFill>
                <a:latin typeface="微软雅黑" panose="020B0503020204020204" pitchFamily="34" charset="-122"/>
                <a:ea typeface="微软雅黑" panose="020B0503020204020204" pitchFamily="34" charset="-122"/>
                <a:cs typeface="宋体" panose="02010600030101010101" pitchFamily="2" charset="-122"/>
              </a:rPr>
              <a:t>专利实施状态</a:t>
            </a:r>
            <a:endParaRPr lang="zh-CN" altLang="zh-CN" sz="2400" b="1" kern="1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3" name="文本框 2">
            <a:extLst>
              <a:ext uri="{FF2B5EF4-FFF2-40B4-BE49-F238E27FC236}">
                <a16:creationId xmlns:a16="http://schemas.microsoft.com/office/drawing/2014/main" id="{8B1085F5-0009-9968-A17D-A2926594CE94}"/>
              </a:ext>
            </a:extLst>
          </p:cNvPr>
          <p:cNvSpPr txBox="1"/>
          <p:nvPr/>
        </p:nvSpPr>
        <p:spPr>
          <a:xfrm>
            <a:off x="4336591" y="5264273"/>
            <a:ext cx="7003467" cy="707886"/>
          </a:xfrm>
          <a:prstGeom prst="rect">
            <a:avLst/>
          </a:prstGeom>
          <a:noFill/>
        </p:spPr>
        <p:txBody>
          <a:bodyPr wrap="square">
            <a:spAutoFit/>
          </a:bodyPr>
          <a:lstStyle/>
          <a:p>
            <a:r>
              <a:rPr lang="zh-CN" altLang="en-US" sz="2000" b="1" dirty="0">
                <a:solidFill>
                  <a:srgbClr val="C00000"/>
                </a:solidFill>
              </a:rPr>
              <a:t>如已联系企业开展转让，一级实施状态选择“已转让”，二级实施状态选择”已签定转让合同”或“已列入转让计划”等。</a:t>
            </a:r>
          </a:p>
        </p:txBody>
      </p:sp>
      <p:sp>
        <p:nvSpPr>
          <p:cNvPr id="5" name="文本框 4">
            <a:extLst>
              <a:ext uri="{FF2B5EF4-FFF2-40B4-BE49-F238E27FC236}">
                <a16:creationId xmlns:a16="http://schemas.microsoft.com/office/drawing/2014/main" id="{D928D233-C4BF-5705-E4AE-ED98FE99DB15}"/>
              </a:ext>
            </a:extLst>
          </p:cNvPr>
          <p:cNvSpPr txBox="1"/>
          <p:nvPr/>
        </p:nvSpPr>
        <p:spPr>
          <a:xfrm>
            <a:off x="1182269" y="5598523"/>
            <a:ext cx="1514007" cy="369332"/>
          </a:xfrm>
          <a:prstGeom prst="rect">
            <a:avLst/>
          </a:prstGeom>
          <a:noFill/>
        </p:spPr>
        <p:txBody>
          <a:bodyPr wrap="square" rtlCol="0">
            <a:spAutoFit/>
          </a:bodyPr>
          <a:lstStyle/>
          <a:p>
            <a:r>
              <a:rPr lang="zh-CN" altLang="en-US" b="1" dirty="0"/>
              <a:t>一级选项</a:t>
            </a:r>
          </a:p>
        </p:txBody>
      </p:sp>
      <p:pic>
        <p:nvPicPr>
          <p:cNvPr id="16" name="图片 15">
            <a:extLst>
              <a:ext uri="{FF2B5EF4-FFF2-40B4-BE49-F238E27FC236}">
                <a16:creationId xmlns:a16="http://schemas.microsoft.com/office/drawing/2014/main" id="{374A35F4-9566-8F05-040F-C29E9B9CFF89}"/>
              </a:ext>
            </a:extLst>
          </p:cNvPr>
          <p:cNvPicPr>
            <a:picLocks noChangeAspect="1"/>
          </p:cNvPicPr>
          <p:nvPr/>
        </p:nvPicPr>
        <p:blipFill>
          <a:blip r:embed="rId5"/>
          <a:stretch>
            <a:fillRect/>
          </a:stretch>
        </p:blipFill>
        <p:spPr>
          <a:xfrm>
            <a:off x="4264969" y="531039"/>
            <a:ext cx="3877941" cy="4302921"/>
          </a:xfrm>
          <a:prstGeom prst="rect">
            <a:avLst/>
          </a:prstGeom>
        </p:spPr>
      </p:pic>
      <p:pic>
        <p:nvPicPr>
          <p:cNvPr id="13" name="图片 12">
            <a:extLst>
              <a:ext uri="{FF2B5EF4-FFF2-40B4-BE49-F238E27FC236}">
                <a16:creationId xmlns:a16="http://schemas.microsoft.com/office/drawing/2014/main" id="{2C7DF90A-A8F4-F328-FC0D-4F101C535395}"/>
              </a:ext>
            </a:extLst>
          </p:cNvPr>
          <p:cNvPicPr>
            <a:picLocks noChangeAspect="1"/>
          </p:cNvPicPr>
          <p:nvPr/>
        </p:nvPicPr>
        <p:blipFill>
          <a:blip r:embed="rId6"/>
          <a:stretch>
            <a:fillRect/>
          </a:stretch>
        </p:blipFill>
        <p:spPr>
          <a:xfrm>
            <a:off x="7884403" y="422790"/>
            <a:ext cx="3550913" cy="2715656"/>
          </a:xfrm>
          <a:prstGeom prst="rect">
            <a:avLst/>
          </a:prstGeom>
        </p:spPr>
      </p:pic>
      <p:pic>
        <p:nvPicPr>
          <p:cNvPr id="17" name="图片 16">
            <a:extLst>
              <a:ext uri="{FF2B5EF4-FFF2-40B4-BE49-F238E27FC236}">
                <a16:creationId xmlns:a16="http://schemas.microsoft.com/office/drawing/2014/main" id="{763BA9E6-BB4D-4CDF-8F02-0E1CEA146361}"/>
              </a:ext>
            </a:extLst>
          </p:cNvPr>
          <p:cNvPicPr>
            <a:picLocks noChangeAspect="1"/>
          </p:cNvPicPr>
          <p:nvPr/>
        </p:nvPicPr>
        <p:blipFill>
          <a:blip r:embed="rId7"/>
          <a:stretch>
            <a:fillRect/>
          </a:stretch>
        </p:blipFill>
        <p:spPr>
          <a:xfrm>
            <a:off x="4189065" y="3859042"/>
            <a:ext cx="7683146" cy="1193693"/>
          </a:xfrm>
          <a:prstGeom prst="rect">
            <a:avLst/>
          </a:prstGeom>
        </p:spPr>
      </p:pic>
      <p:sp>
        <p:nvSpPr>
          <p:cNvPr id="18" name="文本框 17">
            <a:extLst>
              <a:ext uri="{FF2B5EF4-FFF2-40B4-BE49-F238E27FC236}">
                <a16:creationId xmlns:a16="http://schemas.microsoft.com/office/drawing/2014/main" id="{A0722C9E-CA59-35C6-4B0E-5E298C33D4B3}"/>
              </a:ext>
            </a:extLst>
          </p:cNvPr>
          <p:cNvSpPr txBox="1"/>
          <p:nvPr/>
        </p:nvSpPr>
        <p:spPr>
          <a:xfrm>
            <a:off x="7472482" y="3859042"/>
            <a:ext cx="3230493" cy="369332"/>
          </a:xfrm>
          <a:prstGeom prst="rect">
            <a:avLst/>
          </a:prstGeom>
          <a:noFill/>
        </p:spPr>
        <p:txBody>
          <a:bodyPr wrap="square" rtlCol="0">
            <a:spAutoFit/>
          </a:bodyPr>
          <a:lstStyle/>
          <a:p>
            <a:r>
              <a:rPr lang="zh-CN" altLang="en-US" dirty="0"/>
              <a:t>注：专利产品的累计销售额</a:t>
            </a:r>
          </a:p>
        </p:txBody>
      </p:sp>
      <p:sp>
        <p:nvSpPr>
          <p:cNvPr id="19" name="文本框 18">
            <a:extLst>
              <a:ext uri="{FF2B5EF4-FFF2-40B4-BE49-F238E27FC236}">
                <a16:creationId xmlns:a16="http://schemas.microsoft.com/office/drawing/2014/main" id="{06319864-05E0-9C6E-D9CF-648A6A7AAC10}"/>
              </a:ext>
            </a:extLst>
          </p:cNvPr>
          <p:cNvSpPr txBox="1"/>
          <p:nvPr/>
        </p:nvSpPr>
        <p:spPr>
          <a:xfrm>
            <a:off x="6993456" y="196063"/>
            <a:ext cx="1514007" cy="369332"/>
          </a:xfrm>
          <a:prstGeom prst="rect">
            <a:avLst/>
          </a:prstGeom>
          <a:noFill/>
        </p:spPr>
        <p:txBody>
          <a:bodyPr wrap="square" rtlCol="0">
            <a:spAutoFit/>
          </a:bodyPr>
          <a:lstStyle/>
          <a:p>
            <a:r>
              <a:rPr lang="zh-CN" altLang="en-US" b="1" dirty="0"/>
              <a:t>二级选项</a:t>
            </a:r>
          </a:p>
        </p:txBody>
      </p:sp>
      <p:sp>
        <p:nvSpPr>
          <p:cNvPr id="20" name="图形">
            <a:extLst>
              <a:ext uri="{FF2B5EF4-FFF2-40B4-BE49-F238E27FC236}">
                <a16:creationId xmlns:a16="http://schemas.microsoft.com/office/drawing/2014/main" id="{CF0210A3-E8BB-A6DC-F3B6-7B86504B15C1}"/>
              </a:ext>
            </a:extLst>
          </p:cNvPr>
          <p:cNvSpPr txBox="1"/>
          <p:nvPr>
            <p:custDataLst>
              <p:tags r:id="rId1"/>
            </p:custDataLst>
          </p:nvPr>
        </p:nvSpPr>
        <p:spPr>
          <a:xfrm>
            <a:off x="496809" y="673456"/>
            <a:ext cx="4112666" cy="523220"/>
          </a:xfrm>
          <a:prstGeom prst="rect">
            <a:avLst/>
          </a:prstGeom>
          <a:noFill/>
        </p:spPr>
        <p:txBody>
          <a:bodyPr wrap="square" rtlCol="0" anchor="t">
            <a:spAutoFit/>
          </a:bodyPr>
          <a:lstStyle/>
          <a:p>
            <a:r>
              <a:rPr lang="en-US" altLang="zh-CN" sz="2800" cap="all" dirty="0">
                <a:solidFill>
                  <a:schemeClr val="tx1">
                    <a:lumMod val="75000"/>
                    <a:lumOff val="25000"/>
                  </a:schemeClr>
                </a:solidFill>
                <a:latin typeface="思源宋体 CN Heavy" panose="02020900000000000000" charset="-122"/>
                <a:ea typeface="思源宋体 CN Heavy" panose="02020900000000000000" charset="-122"/>
                <a:cs typeface="思源宋体 CN Heavy" panose="02020900000000000000" charset="-122"/>
                <a:sym typeface="+mn-ea"/>
              </a:rPr>
              <a:t>2.</a:t>
            </a:r>
            <a:r>
              <a:rPr lang="zh-CN" altLang="en-US" sz="2800" cap="all" dirty="0">
                <a:solidFill>
                  <a:schemeClr val="tx1">
                    <a:lumMod val="75000"/>
                    <a:lumOff val="25000"/>
                  </a:schemeClr>
                </a:solidFill>
                <a:latin typeface="思源宋体 CN Heavy" panose="02020900000000000000" charset="-122"/>
                <a:ea typeface="思源宋体 CN Heavy" panose="02020900000000000000" charset="-122"/>
                <a:cs typeface="思源宋体 CN Heavy" panose="02020900000000000000" charset="-122"/>
                <a:sym typeface="+mn-ea"/>
              </a:rPr>
              <a:t>专利建档</a:t>
            </a:r>
            <a:r>
              <a:rPr lang="en-US" altLang="zh-CN" sz="2800" cap="all" dirty="0">
                <a:solidFill>
                  <a:schemeClr val="tx1">
                    <a:lumMod val="75000"/>
                    <a:lumOff val="25000"/>
                  </a:schemeClr>
                </a:solidFill>
                <a:latin typeface="思源宋体 CN Heavy" panose="02020900000000000000" charset="-122"/>
                <a:ea typeface="思源宋体 CN Heavy" panose="02020900000000000000" charset="-122"/>
                <a:cs typeface="思源宋体 CN Heavy" panose="02020900000000000000" charset="-122"/>
                <a:sym typeface="+mn-ea"/>
              </a:rPr>
              <a:t>—</a:t>
            </a:r>
            <a:r>
              <a:rPr lang="zh-CN" altLang="en-US" sz="2800" cap="all" dirty="0">
                <a:solidFill>
                  <a:srgbClr val="C00000"/>
                </a:solidFill>
                <a:latin typeface="思源宋体 CN Heavy" panose="02020900000000000000" charset="-122"/>
                <a:ea typeface="思源宋体 CN Heavy" panose="02020900000000000000" charset="-122"/>
                <a:cs typeface="思源宋体 CN Heavy" panose="02020900000000000000" charset="-122"/>
                <a:sym typeface="+mn-ea"/>
              </a:rPr>
              <a:t>逐件盘点</a:t>
            </a:r>
            <a:endParaRPr lang="zh-CN" altLang="en-US" sz="2800" cap="all" dirty="0">
              <a:solidFill>
                <a:srgbClr val="C00000"/>
              </a:solidFill>
              <a:uFillTx/>
              <a:latin typeface="思源宋体 CN Heavy" panose="02020900000000000000" charset="-122"/>
              <a:ea typeface="思源宋体 CN Heavy" panose="02020900000000000000" charset="-122"/>
              <a:cs typeface="思源宋体 CN Heavy" panose="02020900000000000000" charset="-122"/>
              <a:sym typeface="+mn-ea"/>
            </a:endParaRPr>
          </a:p>
        </p:txBody>
      </p:sp>
    </p:spTree>
    <p:extLst>
      <p:ext uri="{BB962C8B-B14F-4D97-AF65-F5344CB8AC3E}">
        <p14:creationId xmlns:p14="http://schemas.microsoft.com/office/powerpoint/2010/main" val="35567388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 name="组合 46">
            <a:extLst>
              <a:ext uri="{FF2B5EF4-FFF2-40B4-BE49-F238E27FC236}">
                <a16:creationId xmlns:a16="http://schemas.microsoft.com/office/drawing/2014/main" id="{3361CB2F-97BE-42C5-9C65-B8FEBFE71E99}"/>
              </a:ext>
            </a:extLst>
          </p:cNvPr>
          <p:cNvGrpSpPr/>
          <p:nvPr/>
        </p:nvGrpSpPr>
        <p:grpSpPr>
          <a:xfrm flipH="1">
            <a:off x="531627" y="1338107"/>
            <a:ext cx="1522519" cy="155713"/>
            <a:chOff x="871869" y="5224005"/>
            <a:chExt cx="3723459" cy="380811"/>
          </a:xfrm>
        </p:grpSpPr>
        <p:sp>
          <p:nvSpPr>
            <p:cNvPr id="62" name="矩形 61">
              <a:extLst>
                <a:ext uri="{FF2B5EF4-FFF2-40B4-BE49-F238E27FC236}">
                  <a16:creationId xmlns:a16="http://schemas.microsoft.com/office/drawing/2014/main" id="{2CAF1C9A-26D5-4B86-90D3-50AC0B99B5E0}"/>
                </a:ext>
              </a:extLst>
            </p:cNvPr>
            <p:cNvSpPr/>
            <p:nvPr/>
          </p:nvSpPr>
          <p:spPr>
            <a:xfrm flipV="1">
              <a:off x="871869" y="5224006"/>
              <a:ext cx="380810" cy="380810"/>
            </a:xfrm>
            <a:prstGeom prst="rect">
              <a:avLst/>
            </a:prstGeom>
            <a:solidFill>
              <a:srgbClr val="441D61">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字魂105号-简雅黑" panose="00000500000000000000" pitchFamily="2" charset="-122"/>
                <a:ea typeface="字魂105号-简雅黑" panose="00000500000000000000" pitchFamily="2" charset="-122"/>
                <a:cs typeface="字魂105号-简雅黑" panose="00000500000000000000" pitchFamily="2" charset="-122"/>
              </a:endParaRPr>
            </a:p>
          </p:txBody>
        </p:sp>
        <p:sp>
          <p:nvSpPr>
            <p:cNvPr id="63" name="矩形 62">
              <a:extLst>
                <a:ext uri="{FF2B5EF4-FFF2-40B4-BE49-F238E27FC236}">
                  <a16:creationId xmlns:a16="http://schemas.microsoft.com/office/drawing/2014/main" id="{6D182903-D870-42EF-A727-9FF7A8491C15}"/>
                </a:ext>
              </a:extLst>
            </p:cNvPr>
            <p:cNvSpPr/>
            <p:nvPr/>
          </p:nvSpPr>
          <p:spPr>
            <a:xfrm flipV="1">
              <a:off x="1533147" y="5224006"/>
              <a:ext cx="380810" cy="380810"/>
            </a:xfrm>
            <a:prstGeom prst="rect">
              <a:avLst/>
            </a:prstGeom>
            <a:solidFill>
              <a:srgbClr val="441D6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字魂105号-简雅黑" panose="00000500000000000000" pitchFamily="2" charset="-122"/>
                <a:ea typeface="字魂105号-简雅黑" panose="00000500000000000000" pitchFamily="2" charset="-122"/>
                <a:cs typeface="字魂105号-简雅黑" panose="00000500000000000000" pitchFamily="2" charset="-122"/>
              </a:endParaRPr>
            </a:p>
          </p:txBody>
        </p:sp>
        <p:sp>
          <p:nvSpPr>
            <p:cNvPr id="64" name="矩形 63">
              <a:extLst>
                <a:ext uri="{FF2B5EF4-FFF2-40B4-BE49-F238E27FC236}">
                  <a16:creationId xmlns:a16="http://schemas.microsoft.com/office/drawing/2014/main" id="{846D8C15-012F-4E1B-8D01-CEAD740688B4}"/>
                </a:ext>
              </a:extLst>
            </p:cNvPr>
            <p:cNvSpPr/>
            <p:nvPr/>
          </p:nvSpPr>
          <p:spPr>
            <a:xfrm flipV="1">
              <a:off x="2194424" y="5224006"/>
              <a:ext cx="380810" cy="380810"/>
            </a:xfrm>
            <a:prstGeom prst="rect">
              <a:avLst/>
            </a:prstGeom>
            <a:solidFill>
              <a:srgbClr val="441D61">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latin typeface="字魂105号-简雅黑" panose="00000500000000000000" pitchFamily="2" charset="-122"/>
                <a:ea typeface="字魂105号-简雅黑" panose="00000500000000000000" pitchFamily="2" charset="-122"/>
                <a:cs typeface="字魂105号-简雅黑" panose="00000500000000000000" pitchFamily="2" charset="-122"/>
              </a:endParaRPr>
            </a:p>
          </p:txBody>
        </p:sp>
        <p:sp>
          <p:nvSpPr>
            <p:cNvPr id="65" name="矩形 64">
              <a:extLst>
                <a:ext uri="{FF2B5EF4-FFF2-40B4-BE49-F238E27FC236}">
                  <a16:creationId xmlns:a16="http://schemas.microsoft.com/office/drawing/2014/main" id="{B8809F30-4FC4-47B3-A3DC-BD1D915197BB}"/>
                </a:ext>
              </a:extLst>
            </p:cNvPr>
            <p:cNvSpPr/>
            <p:nvPr/>
          </p:nvSpPr>
          <p:spPr>
            <a:xfrm flipV="1">
              <a:off x="2855702" y="5224006"/>
              <a:ext cx="380810" cy="380810"/>
            </a:xfrm>
            <a:prstGeom prst="rect">
              <a:avLst/>
            </a:prstGeom>
            <a:solidFill>
              <a:srgbClr val="441D6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字魂105号-简雅黑" panose="00000500000000000000" pitchFamily="2" charset="-122"/>
                <a:ea typeface="字魂105号-简雅黑" panose="00000500000000000000" pitchFamily="2" charset="-122"/>
                <a:cs typeface="字魂105号-简雅黑" panose="00000500000000000000" pitchFamily="2" charset="-122"/>
              </a:endParaRPr>
            </a:p>
          </p:txBody>
        </p:sp>
        <p:sp>
          <p:nvSpPr>
            <p:cNvPr id="66" name="矩形 65">
              <a:extLst>
                <a:ext uri="{FF2B5EF4-FFF2-40B4-BE49-F238E27FC236}">
                  <a16:creationId xmlns:a16="http://schemas.microsoft.com/office/drawing/2014/main" id="{0DD6797F-2D7D-4C39-8E94-C4F819BE87AA}"/>
                </a:ext>
              </a:extLst>
            </p:cNvPr>
            <p:cNvSpPr/>
            <p:nvPr/>
          </p:nvSpPr>
          <p:spPr>
            <a:xfrm flipV="1">
              <a:off x="3516980" y="5224006"/>
              <a:ext cx="380810" cy="380810"/>
            </a:xfrm>
            <a:prstGeom prst="rect">
              <a:avLst/>
            </a:prstGeom>
            <a:solidFill>
              <a:srgbClr val="441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字魂105号-简雅黑" panose="00000500000000000000" pitchFamily="2" charset="-122"/>
                <a:ea typeface="字魂105号-简雅黑" panose="00000500000000000000" pitchFamily="2" charset="-122"/>
                <a:cs typeface="字魂105号-简雅黑" panose="00000500000000000000" pitchFamily="2" charset="-122"/>
              </a:endParaRPr>
            </a:p>
          </p:txBody>
        </p:sp>
        <p:sp>
          <p:nvSpPr>
            <p:cNvPr id="67" name="矩形 66">
              <a:extLst>
                <a:ext uri="{FF2B5EF4-FFF2-40B4-BE49-F238E27FC236}">
                  <a16:creationId xmlns:a16="http://schemas.microsoft.com/office/drawing/2014/main" id="{2514FA78-499A-43DB-9485-58D446B29473}"/>
                </a:ext>
              </a:extLst>
            </p:cNvPr>
            <p:cNvSpPr/>
            <p:nvPr/>
          </p:nvSpPr>
          <p:spPr>
            <a:xfrm flipV="1">
              <a:off x="4214518" y="5224005"/>
              <a:ext cx="380810" cy="380810"/>
            </a:xfrm>
            <a:prstGeom prst="rect">
              <a:avLst/>
            </a:prstGeom>
            <a:solidFill>
              <a:srgbClr val="441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字魂105号-简雅黑" panose="00000500000000000000" pitchFamily="2" charset="-122"/>
                <a:ea typeface="字魂105号-简雅黑" panose="00000500000000000000" pitchFamily="2" charset="-122"/>
                <a:cs typeface="字魂105号-简雅黑" panose="00000500000000000000" pitchFamily="2" charset="-122"/>
              </a:endParaRPr>
            </a:p>
          </p:txBody>
        </p:sp>
      </p:grpSp>
      <p:sp>
        <p:nvSpPr>
          <p:cNvPr id="14" name="矩形 13">
            <a:extLst>
              <a:ext uri="{FF2B5EF4-FFF2-40B4-BE49-F238E27FC236}">
                <a16:creationId xmlns:a16="http://schemas.microsoft.com/office/drawing/2014/main" id="{36C3D428-1E07-4AE5-82D4-3B8922BE9D73}"/>
              </a:ext>
            </a:extLst>
          </p:cNvPr>
          <p:cNvSpPr/>
          <p:nvPr/>
        </p:nvSpPr>
        <p:spPr>
          <a:xfrm>
            <a:off x="531627" y="1652540"/>
            <a:ext cx="4801314" cy="461665"/>
          </a:xfrm>
          <a:prstGeom prst="rect">
            <a:avLst/>
          </a:prstGeom>
        </p:spPr>
        <p:txBody>
          <a:bodyPr wrap="none">
            <a:spAutoFit/>
          </a:bodyPr>
          <a:lstStyle/>
          <a:p>
            <a:pPr lvl="0">
              <a:buSzPts val="1000"/>
              <a:tabLst>
                <a:tab pos="457200" algn="l"/>
              </a:tabLst>
            </a:pPr>
            <a:r>
              <a:rPr lang="zh-CN" altLang="en-US" sz="2400" b="1" kern="0" dirty="0">
                <a:solidFill>
                  <a:srgbClr val="C00000"/>
                </a:solidFill>
                <a:latin typeface="微软雅黑" panose="020B0503020204020204" pitchFamily="34" charset="-122"/>
                <a:ea typeface="微软雅黑" panose="020B0503020204020204" pitchFamily="34" charset="-122"/>
                <a:cs typeface="宋体" panose="02010600030101010101" pitchFamily="2" charset="-122"/>
              </a:rPr>
              <a:t>④转化意愿（可接受的转化方式）</a:t>
            </a:r>
            <a:endParaRPr lang="zh-CN" altLang="zh-CN" sz="2400" b="1" kern="1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endParaRPr>
          </a:p>
        </p:txBody>
      </p:sp>
      <p:pic>
        <p:nvPicPr>
          <p:cNvPr id="7" name="图片 6">
            <a:extLst>
              <a:ext uri="{FF2B5EF4-FFF2-40B4-BE49-F238E27FC236}">
                <a16:creationId xmlns:a16="http://schemas.microsoft.com/office/drawing/2014/main" id="{72CF2892-9F4D-419D-8F5F-6333900CB0E2}"/>
              </a:ext>
            </a:extLst>
          </p:cNvPr>
          <p:cNvPicPr>
            <a:picLocks noChangeAspect="1"/>
          </p:cNvPicPr>
          <p:nvPr/>
        </p:nvPicPr>
        <p:blipFill>
          <a:blip r:embed="rId4"/>
          <a:stretch>
            <a:fillRect/>
          </a:stretch>
        </p:blipFill>
        <p:spPr>
          <a:xfrm>
            <a:off x="972563" y="2230712"/>
            <a:ext cx="3400143" cy="4307392"/>
          </a:xfrm>
          <a:prstGeom prst="rect">
            <a:avLst/>
          </a:prstGeom>
        </p:spPr>
      </p:pic>
      <p:sp>
        <p:nvSpPr>
          <p:cNvPr id="17" name="TextBox 29">
            <a:extLst>
              <a:ext uri="{FF2B5EF4-FFF2-40B4-BE49-F238E27FC236}">
                <a16:creationId xmlns:a16="http://schemas.microsoft.com/office/drawing/2014/main" id="{7D788490-4BD8-49C6-B0B6-FE1D8A35F370}"/>
              </a:ext>
            </a:extLst>
          </p:cNvPr>
          <p:cNvSpPr txBox="1"/>
          <p:nvPr/>
        </p:nvSpPr>
        <p:spPr>
          <a:xfrm>
            <a:off x="5430674" y="2335643"/>
            <a:ext cx="5971844" cy="868956"/>
          </a:xfrm>
          <a:prstGeom prst="rect">
            <a:avLst/>
          </a:prstGeom>
          <a:noFill/>
        </p:spPr>
        <p:txBody>
          <a:bodyPr wrap="square" lIns="0" tIns="0" rIns="0" bIns="0" rtlCol="0">
            <a:spAutoFit/>
          </a:bodyPr>
          <a:lstStyle/>
          <a:p>
            <a:pPr algn="just">
              <a:lnSpc>
                <a:spcPct val="150000"/>
              </a:lnSpc>
            </a:pPr>
            <a:r>
              <a:rPr lang="zh-CN" altLang="en-US" sz="2000" dirty="0">
                <a:latin typeface="微软雅黑" pitchFamily="34" charset="-122"/>
                <a:ea typeface="微软雅黑" pitchFamily="34" charset="-122"/>
              </a:rPr>
              <a:t>可以只勾选“拟许可”“拟转让”，相关形式和金额根据需要填写，不是必填项。</a:t>
            </a:r>
            <a:endParaRPr lang="en-US" altLang="zh-CN" sz="2000" dirty="0">
              <a:latin typeface="微软雅黑" pitchFamily="34" charset="-122"/>
              <a:ea typeface="微软雅黑" pitchFamily="34" charset="-122"/>
            </a:endParaRPr>
          </a:p>
        </p:txBody>
      </p:sp>
      <p:pic>
        <p:nvPicPr>
          <p:cNvPr id="8" name="图片 7">
            <a:extLst>
              <a:ext uri="{FF2B5EF4-FFF2-40B4-BE49-F238E27FC236}">
                <a16:creationId xmlns:a16="http://schemas.microsoft.com/office/drawing/2014/main" id="{E3C41F66-A654-4808-80B6-14FDD3C46ECA}"/>
              </a:ext>
            </a:extLst>
          </p:cNvPr>
          <p:cNvPicPr>
            <a:picLocks noChangeAspect="1"/>
          </p:cNvPicPr>
          <p:nvPr/>
        </p:nvPicPr>
        <p:blipFill>
          <a:blip r:embed="rId5"/>
          <a:stretch>
            <a:fillRect/>
          </a:stretch>
        </p:blipFill>
        <p:spPr>
          <a:xfrm>
            <a:off x="5305756" y="3587029"/>
            <a:ext cx="6581444" cy="2066925"/>
          </a:xfrm>
          <a:prstGeom prst="rect">
            <a:avLst/>
          </a:prstGeom>
        </p:spPr>
      </p:pic>
      <p:sp>
        <p:nvSpPr>
          <p:cNvPr id="2" name="图形">
            <a:extLst>
              <a:ext uri="{FF2B5EF4-FFF2-40B4-BE49-F238E27FC236}">
                <a16:creationId xmlns:a16="http://schemas.microsoft.com/office/drawing/2014/main" id="{85354232-F054-DA5A-647C-28A25D6FE87A}"/>
              </a:ext>
            </a:extLst>
          </p:cNvPr>
          <p:cNvSpPr txBox="1"/>
          <p:nvPr>
            <p:custDataLst>
              <p:tags r:id="rId1"/>
            </p:custDataLst>
          </p:nvPr>
        </p:nvSpPr>
        <p:spPr>
          <a:xfrm>
            <a:off x="496809" y="673456"/>
            <a:ext cx="4112666" cy="523220"/>
          </a:xfrm>
          <a:prstGeom prst="rect">
            <a:avLst/>
          </a:prstGeom>
          <a:noFill/>
        </p:spPr>
        <p:txBody>
          <a:bodyPr wrap="square" rtlCol="0" anchor="t">
            <a:spAutoFit/>
          </a:bodyPr>
          <a:lstStyle/>
          <a:p>
            <a:r>
              <a:rPr lang="en-US" altLang="zh-CN" sz="2800" cap="all" dirty="0">
                <a:solidFill>
                  <a:schemeClr val="tx1">
                    <a:lumMod val="75000"/>
                    <a:lumOff val="25000"/>
                  </a:schemeClr>
                </a:solidFill>
                <a:latin typeface="思源宋体 CN Heavy" panose="02020900000000000000" charset="-122"/>
                <a:ea typeface="思源宋体 CN Heavy" panose="02020900000000000000" charset="-122"/>
                <a:cs typeface="思源宋体 CN Heavy" panose="02020900000000000000" charset="-122"/>
                <a:sym typeface="+mn-ea"/>
              </a:rPr>
              <a:t>2.</a:t>
            </a:r>
            <a:r>
              <a:rPr lang="zh-CN" altLang="en-US" sz="2800" cap="all" dirty="0">
                <a:solidFill>
                  <a:schemeClr val="tx1">
                    <a:lumMod val="75000"/>
                    <a:lumOff val="25000"/>
                  </a:schemeClr>
                </a:solidFill>
                <a:latin typeface="思源宋体 CN Heavy" panose="02020900000000000000" charset="-122"/>
                <a:ea typeface="思源宋体 CN Heavy" panose="02020900000000000000" charset="-122"/>
                <a:cs typeface="思源宋体 CN Heavy" panose="02020900000000000000" charset="-122"/>
                <a:sym typeface="+mn-ea"/>
              </a:rPr>
              <a:t>专利建档</a:t>
            </a:r>
            <a:r>
              <a:rPr lang="en-US" altLang="zh-CN" sz="2800" cap="all" dirty="0">
                <a:solidFill>
                  <a:schemeClr val="tx1">
                    <a:lumMod val="75000"/>
                    <a:lumOff val="25000"/>
                  </a:schemeClr>
                </a:solidFill>
                <a:latin typeface="思源宋体 CN Heavy" panose="02020900000000000000" charset="-122"/>
                <a:ea typeface="思源宋体 CN Heavy" panose="02020900000000000000" charset="-122"/>
                <a:cs typeface="思源宋体 CN Heavy" panose="02020900000000000000" charset="-122"/>
                <a:sym typeface="+mn-ea"/>
              </a:rPr>
              <a:t>—</a:t>
            </a:r>
            <a:r>
              <a:rPr lang="zh-CN" altLang="en-US" sz="2800" cap="all" dirty="0">
                <a:solidFill>
                  <a:srgbClr val="C00000"/>
                </a:solidFill>
                <a:latin typeface="思源宋体 CN Heavy" panose="02020900000000000000" charset="-122"/>
                <a:ea typeface="思源宋体 CN Heavy" panose="02020900000000000000" charset="-122"/>
                <a:cs typeface="思源宋体 CN Heavy" panose="02020900000000000000" charset="-122"/>
                <a:sym typeface="+mn-ea"/>
              </a:rPr>
              <a:t>逐件盘点</a:t>
            </a:r>
            <a:endParaRPr lang="zh-CN" altLang="en-US" sz="2800" cap="all" dirty="0">
              <a:solidFill>
                <a:srgbClr val="C00000"/>
              </a:solidFill>
              <a:uFillTx/>
              <a:latin typeface="思源宋体 CN Heavy" panose="02020900000000000000" charset="-122"/>
              <a:ea typeface="思源宋体 CN Heavy" panose="02020900000000000000" charset="-122"/>
              <a:cs typeface="思源宋体 CN Heavy" panose="02020900000000000000" charset="-122"/>
              <a:sym typeface="+mn-ea"/>
            </a:endParaRPr>
          </a:p>
        </p:txBody>
      </p:sp>
    </p:spTree>
    <p:extLst>
      <p:ext uri="{BB962C8B-B14F-4D97-AF65-F5344CB8AC3E}">
        <p14:creationId xmlns:p14="http://schemas.microsoft.com/office/powerpoint/2010/main" val="26369807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 name="组合 46">
            <a:extLst>
              <a:ext uri="{FF2B5EF4-FFF2-40B4-BE49-F238E27FC236}">
                <a16:creationId xmlns:a16="http://schemas.microsoft.com/office/drawing/2014/main" id="{3361CB2F-97BE-42C5-9C65-B8FEBFE71E99}"/>
              </a:ext>
            </a:extLst>
          </p:cNvPr>
          <p:cNvGrpSpPr/>
          <p:nvPr/>
        </p:nvGrpSpPr>
        <p:grpSpPr>
          <a:xfrm flipH="1">
            <a:off x="531627" y="1338107"/>
            <a:ext cx="1522519" cy="155713"/>
            <a:chOff x="871869" y="5224005"/>
            <a:chExt cx="3723459" cy="380811"/>
          </a:xfrm>
        </p:grpSpPr>
        <p:sp>
          <p:nvSpPr>
            <p:cNvPr id="62" name="矩形 61">
              <a:extLst>
                <a:ext uri="{FF2B5EF4-FFF2-40B4-BE49-F238E27FC236}">
                  <a16:creationId xmlns:a16="http://schemas.microsoft.com/office/drawing/2014/main" id="{2CAF1C9A-26D5-4B86-90D3-50AC0B99B5E0}"/>
                </a:ext>
              </a:extLst>
            </p:cNvPr>
            <p:cNvSpPr/>
            <p:nvPr/>
          </p:nvSpPr>
          <p:spPr>
            <a:xfrm flipV="1">
              <a:off x="871869" y="5224006"/>
              <a:ext cx="380810" cy="380810"/>
            </a:xfrm>
            <a:prstGeom prst="rect">
              <a:avLst/>
            </a:prstGeom>
            <a:solidFill>
              <a:srgbClr val="441D61">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字魂105号-简雅黑" panose="00000500000000000000" pitchFamily="2" charset="-122"/>
                <a:ea typeface="字魂105号-简雅黑" panose="00000500000000000000" pitchFamily="2" charset="-122"/>
                <a:cs typeface="字魂105号-简雅黑" panose="00000500000000000000" pitchFamily="2" charset="-122"/>
              </a:endParaRPr>
            </a:p>
          </p:txBody>
        </p:sp>
        <p:sp>
          <p:nvSpPr>
            <p:cNvPr id="63" name="矩形 62">
              <a:extLst>
                <a:ext uri="{FF2B5EF4-FFF2-40B4-BE49-F238E27FC236}">
                  <a16:creationId xmlns:a16="http://schemas.microsoft.com/office/drawing/2014/main" id="{6D182903-D870-42EF-A727-9FF7A8491C15}"/>
                </a:ext>
              </a:extLst>
            </p:cNvPr>
            <p:cNvSpPr/>
            <p:nvPr/>
          </p:nvSpPr>
          <p:spPr>
            <a:xfrm flipV="1">
              <a:off x="1533147" y="5224006"/>
              <a:ext cx="380810" cy="380810"/>
            </a:xfrm>
            <a:prstGeom prst="rect">
              <a:avLst/>
            </a:prstGeom>
            <a:solidFill>
              <a:srgbClr val="441D6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字魂105号-简雅黑" panose="00000500000000000000" pitchFamily="2" charset="-122"/>
                <a:ea typeface="字魂105号-简雅黑" panose="00000500000000000000" pitchFamily="2" charset="-122"/>
                <a:cs typeface="字魂105号-简雅黑" panose="00000500000000000000" pitchFamily="2" charset="-122"/>
              </a:endParaRPr>
            </a:p>
          </p:txBody>
        </p:sp>
        <p:sp>
          <p:nvSpPr>
            <p:cNvPr id="64" name="矩形 63">
              <a:extLst>
                <a:ext uri="{FF2B5EF4-FFF2-40B4-BE49-F238E27FC236}">
                  <a16:creationId xmlns:a16="http://schemas.microsoft.com/office/drawing/2014/main" id="{846D8C15-012F-4E1B-8D01-CEAD740688B4}"/>
                </a:ext>
              </a:extLst>
            </p:cNvPr>
            <p:cNvSpPr/>
            <p:nvPr/>
          </p:nvSpPr>
          <p:spPr>
            <a:xfrm flipV="1">
              <a:off x="2194424" y="5224006"/>
              <a:ext cx="380810" cy="380810"/>
            </a:xfrm>
            <a:prstGeom prst="rect">
              <a:avLst/>
            </a:prstGeom>
            <a:solidFill>
              <a:srgbClr val="441D61">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latin typeface="字魂105号-简雅黑" panose="00000500000000000000" pitchFamily="2" charset="-122"/>
                <a:ea typeface="字魂105号-简雅黑" panose="00000500000000000000" pitchFamily="2" charset="-122"/>
                <a:cs typeface="字魂105号-简雅黑" panose="00000500000000000000" pitchFamily="2" charset="-122"/>
              </a:endParaRPr>
            </a:p>
          </p:txBody>
        </p:sp>
        <p:sp>
          <p:nvSpPr>
            <p:cNvPr id="65" name="矩形 64">
              <a:extLst>
                <a:ext uri="{FF2B5EF4-FFF2-40B4-BE49-F238E27FC236}">
                  <a16:creationId xmlns:a16="http://schemas.microsoft.com/office/drawing/2014/main" id="{B8809F30-4FC4-47B3-A3DC-BD1D915197BB}"/>
                </a:ext>
              </a:extLst>
            </p:cNvPr>
            <p:cNvSpPr/>
            <p:nvPr/>
          </p:nvSpPr>
          <p:spPr>
            <a:xfrm flipV="1">
              <a:off x="2855702" y="5224006"/>
              <a:ext cx="380810" cy="380810"/>
            </a:xfrm>
            <a:prstGeom prst="rect">
              <a:avLst/>
            </a:prstGeom>
            <a:solidFill>
              <a:srgbClr val="441D6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字魂105号-简雅黑" panose="00000500000000000000" pitchFamily="2" charset="-122"/>
                <a:ea typeface="字魂105号-简雅黑" panose="00000500000000000000" pitchFamily="2" charset="-122"/>
                <a:cs typeface="字魂105号-简雅黑" panose="00000500000000000000" pitchFamily="2" charset="-122"/>
              </a:endParaRPr>
            </a:p>
          </p:txBody>
        </p:sp>
        <p:sp>
          <p:nvSpPr>
            <p:cNvPr id="66" name="矩形 65">
              <a:extLst>
                <a:ext uri="{FF2B5EF4-FFF2-40B4-BE49-F238E27FC236}">
                  <a16:creationId xmlns:a16="http://schemas.microsoft.com/office/drawing/2014/main" id="{0DD6797F-2D7D-4C39-8E94-C4F819BE87AA}"/>
                </a:ext>
              </a:extLst>
            </p:cNvPr>
            <p:cNvSpPr/>
            <p:nvPr/>
          </p:nvSpPr>
          <p:spPr>
            <a:xfrm flipV="1">
              <a:off x="3516980" y="5224006"/>
              <a:ext cx="380810" cy="380810"/>
            </a:xfrm>
            <a:prstGeom prst="rect">
              <a:avLst/>
            </a:prstGeom>
            <a:solidFill>
              <a:srgbClr val="441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字魂105号-简雅黑" panose="00000500000000000000" pitchFamily="2" charset="-122"/>
                <a:ea typeface="字魂105号-简雅黑" panose="00000500000000000000" pitchFamily="2" charset="-122"/>
                <a:cs typeface="字魂105号-简雅黑" panose="00000500000000000000" pitchFamily="2" charset="-122"/>
              </a:endParaRPr>
            </a:p>
          </p:txBody>
        </p:sp>
        <p:sp>
          <p:nvSpPr>
            <p:cNvPr id="67" name="矩形 66">
              <a:extLst>
                <a:ext uri="{FF2B5EF4-FFF2-40B4-BE49-F238E27FC236}">
                  <a16:creationId xmlns:a16="http://schemas.microsoft.com/office/drawing/2014/main" id="{2514FA78-499A-43DB-9485-58D446B29473}"/>
                </a:ext>
              </a:extLst>
            </p:cNvPr>
            <p:cNvSpPr/>
            <p:nvPr/>
          </p:nvSpPr>
          <p:spPr>
            <a:xfrm flipV="1">
              <a:off x="4214518" y="5224005"/>
              <a:ext cx="380810" cy="380810"/>
            </a:xfrm>
            <a:prstGeom prst="rect">
              <a:avLst/>
            </a:prstGeom>
            <a:solidFill>
              <a:srgbClr val="441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字魂105号-简雅黑" panose="00000500000000000000" pitchFamily="2" charset="-122"/>
                <a:ea typeface="字魂105号-简雅黑" panose="00000500000000000000" pitchFamily="2" charset="-122"/>
                <a:cs typeface="字魂105号-简雅黑" panose="00000500000000000000" pitchFamily="2" charset="-122"/>
              </a:endParaRPr>
            </a:p>
          </p:txBody>
        </p:sp>
      </p:grpSp>
      <p:sp>
        <p:nvSpPr>
          <p:cNvPr id="14" name="矩形 13">
            <a:extLst>
              <a:ext uri="{FF2B5EF4-FFF2-40B4-BE49-F238E27FC236}">
                <a16:creationId xmlns:a16="http://schemas.microsoft.com/office/drawing/2014/main" id="{36C3D428-1E07-4AE5-82D4-3B8922BE9D73}"/>
              </a:ext>
            </a:extLst>
          </p:cNvPr>
          <p:cNvSpPr/>
          <p:nvPr/>
        </p:nvSpPr>
        <p:spPr>
          <a:xfrm>
            <a:off x="496809" y="1660035"/>
            <a:ext cx="3570208" cy="830997"/>
          </a:xfrm>
          <a:prstGeom prst="rect">
            <a:avLst/>
          </a:prstGeom>
        </p:spPr>
        <p:txBody>
          <a:bodyPr wrap="none">
            <a:spAutoFit/>
          </a:bodyPr>
          <a:lstStyle/>
          <a:p>
            <a:pPr>
              <a:buSzPts val="1000"/>
              <a:tabLst>
                <a:tab pos="457200" algn="l"/>
              </a:tabLst>
            </a:pPr>
            <a:r>
              <a:rPr lang="zh-CN" altLang="en-US" sz="2400" b="1" kern="0" dirty="0">
                <a:solidFill>
                  <a:srgbClr val="C00000"/>
                </a:solidFill>
                <a:latin typeface="微软雅黑" panose="020B0503020204020204" pitchFamily="34" charset="-122"/>
                <a:ea typeface="微软雅黑" panose="020B0503020204020204" pitchFamily="34" charset="-122"/>
              </a:rPr>
              <a:t>⑤技术成熟度和专利自评</a:t>
            </a:r>
          </a:p>
          <a:p>
            <a:pPr>
              <a:buSzPts val="1000"/>
              <a:tabLst>
                <a:tab pos="457200" algn="l"/>
              </a:tabLst>
            </a:pPr>
            <a:endParaRPr lang="zh-CN" altLang="zh-CN" sz="2400" b="1" kern="0" dirty="0">
              <a:solidFill>
                <a:srgbClr val="C00000"/>
              </a:solidFill>
              <a:latin typeface="微软雅黑" panose="020B0503020204020204" pitchFamily="34" charset="-122"/>
              <a:ea typeface="微软雅黑" panose="020B0503020204020204" pitchFamily="34" charset="-122"/>
            </a:endParaRPr>
          </a:p>
        </p:txBody>
      </p:sp>
      <p:pic>
        <p:nvPicPr>
          <p:cNvPr id="2" name="图片 1">
            <a:extLst>
              <a:ext uri="{FF2B5EF4-FFF2-40B4-BE49-F238E27FC236}">
                <a16:creationId xmlns:a16="http://schemas.microsoft.com/office/drawing/2014/main" id="{71E10BDD-4127-41C9-B1C2-1ABE75CD4FB9}"/>
              </a:ext>
            </a:extLst>
          </p:cNvPr>
          <p:cNvPicPr>
            <a:picLocks noChangeAspect="1"/>
          </p:cNvPicPr>
          <p:nvPr/>
        </p:nvPicPr>
        <p:blipFill>
          <a:blip r:embed="rId4"/>
          <a:stretch>
            <a:fillRect/>
          </a:stretch>
        </p:blipFill>
        <p:spPr>
          <a:xfrm>
            <a:off x="1783750" y="2160614"/>
            <a:ext cx="7905750" cy="4562475"/>
          </a:xfrm>
          <a:prstGeom prst="rect">
            <a:avLst/>
          </a:prstGeom>
        </p:spPr>
      </p:pic>
      <p:sp>
        <p:nvSpPr>
          <p:cNvPr id="16" name="矩形 15">
            <a:extLst>
              <a:ext uri="{FF2B5EF4-FFF2-40B4-BE49-F238E27FC236}">
                <a16:creationId xmlns:a16="http://schemas.microsoft.com/office/drawing/2014/main" id="{350C1B54-5BAC-408B-AFEB-50F86D8AD7B6}"/>
              </a:ext>
            </a:extLst>
          </p:cNvPr>
          <p:cNvSpPr/>
          <p:nvPr/>
        </p:nvSpPr>
        <p:spPr>
          <a:xfrm>
            <a:off x="9421332" y="3429000"/>
            <a:ext cx="2338451" cy="1323439"/>
          </a:xfrm>
          <a:prstGeom prst="rect">
            <a:avLst/>
          </a:prstGeom>
        </p:spPr>
        <p:txBody>
          <a:bodyPr wrap="square">
            <a:spAutoFit/>
          </a:bodyPr>
          <a:lstStyle/>
          <a:p>
            <a:pPr marL="342900" lvl="0" indent="-342900">
              <a:buSzPts val="1000"/>
              <a:buFont typeface="Symbol" panose="05050102010706020507" pitchFamily="18" charset="2"/>
              <a:buChar char=""/>
              <a:tabLst>
                <a:tab pos="457200" algn="l"/>
              </a:tabLst>
            </a:pPr>
            <a:r>
              <a:rPr lang="zh-CN" altLang="en-US" sz="2000" kern="0" dirty="0">
                <a:latin typeface="微软雅黑" panose="020B0503020204020204" pitchFamily="34" charset="-122"/>
                <a:ea typeface="微软雅黑" panose="020B0503020204020204" pitchFamily="34" charset="-122"/>
                <a:cs typeface="宋体" panose="02010600030101010101" pitchFamily="2" charset="-122"/>
              </a:rPr>
              <a:t>以产业化前景为导向，根据实际情况选择对应阶段</a:t>
            </a:r>
            <a:endParaRPr lang="zh-CN" altLang="zh-CN" sz="2000" kern="100"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3" name="图形">
            <a:extLst>
              <a:ext uri="{FF2B5EF4-FFF2-40B4-BE49-F238E27FC236}">
                <a16:creationId xmlns:a16="http://schemas.microsoft.com/office/drawing/2014/main" id="{988A713C-DA82-159E-60BA-96A5ACB7EDA6}"/>
              </a:ext>
            </a:extLst>
          </p:cNvPr>
          <p:cNvSpPr txBox="1"/>
          <p:nvPr>
            <p:custDataLst>
              <p:tags r:id="rId1"/>
            </p:custDataLst>
          </p:nvPr>
        </p:nvSpPr>
        <p:spPr>
          <a:xfrm>
            <a:off x="496809" y="673456"/>
            <a:ext cx="4112666" cy="523220"/>
          </a:xfrm>
          <a:prstGeom prst="rect">
            <a:avLst/>
          </a:prstGeom>
          <a:noFill/>
        </p:spPr>
        <p:txBody>
          <a:bodyPr wrap="square" rtlCol="0" anchor="t">
            <a:spAutoFit/>
          </a:bodyPr>
          <a:lstStyle/>
          <a:p>
            <a:r>
              <a:rPr lang="en-US" altLang="zh-CN" sz="2800" cap="all" dirty="0">
                <a:solidFill>
                  <a:schemeClr val="tx1">
                    <a:lumMod val="75000"/>
                    <a:lumOff val="25000"/>
                  </a:schemeClr>
                </a:solidFill>
                <a:latin typeface="思源宋体 CN Heavy" panose="02020900000000000000" charset="-122"/>
                <a:ea typeface="思源宋体 CN Heavy" panose="02020900000000000000" charset="-122"/>
                <a:cs typeface="思源宋体 CN Heavy" panose="02020900000000000000" charset="-122"/>
                <a:sym typeface="+mn-ea"/>
              </a:rPr>
              <a:t>2.</a:t>
            </a:r>
            <a:r>
              <a:rPr lang="zh-CN" altLang="en-US" sz="2800" cap="all" dirty="0">
                <a:solidFill>
                  <a:schemeClr val="tx1">
                    <a:lumMod val="75000"/>
                    <a:lumOff val="25000"/>
                  </a:schemeClr>
                </a:solidFill>
                <a:latin typeface="思源宋体 CN Heavy" panose="02020900000000000000" charset="-122"/>
                <a:ea typeface="思源宋体 CN Heavy" panose="02020900000000000000" charset="-122"/>
                <a:cs typeface="思源宋体 CN Heavy" panose="02020900000000000000" charset="-122"/>
                <a:sym typeface="+mn-ea"/>
              </a:rPr>
              <a:t>专利建档</a:t>
            </a:r>
            <a:r>
              <a:rPr lang="en-US" altLang="zh-CN" sz="2800" cap="all" dirty="0">
                <a:solidFill>
                  <a:schemeClr val="tx1">
                    <a:lumMod val="75000"/>
                    <a:lumOff val="25000"/>
                  </a:schemeClr>
                </a:solidFill>
                <a:latin typeface="思源宋体 CN Heavy" panose="02020900000000000000" charset="-122"/>
                <a:ea typeface="思源宋体 CN Heavy" panose="02020900000000000000" charset="-122"/>
                <a:cs typeface="思源宋体 CN Heavy" panose="02020900000000000000" charset="-122"/>
                <a:sym typeface="+mn-ea"/>
              </a:rPr>
              <a:t>—</a:t>
            </a:r>
            <a:r>
              <a:rPr lang="zh-CN" altLang="en-US" sz="2800" cap="all" dirty="0">
                <a:solidFill>
                  <a:srgbClr val="C00000"/>
                </a:solidFill>
                <a:latin typeface="思源宋体 CN Heavy" panose="02020900000000000000" charset="-122"/>
                <a:ea typeface="思源宋体 CN Heavy" panose="02020900000000000000" charset="-122"/>
                <a:cs typeface="思源宋体 CN Heavy" panose="02020900000000000000" charset="-122"/>
                <a:sym typeface="+mn-ea"/>
              </a:rPr>
              <a:t>逐件盘点</a:t>
            </a:r>
            <a:endParaRPr lang="zh-CN" altLang="en-US" sz="2800" cap="all" dirty="0">
              <a:solidFill>
                <a:srgbClr val="C00000"/>
              </a:solidFill>
              <a:uFillTx/>
              <a:latin typeface="思源宋体 CN Heavy" panose="02020900000000000000" charset="-122"/>
              <a:ea typeface="思源宋体 CN Heavy" panose="02020900000000000000" charset="-122"/>
              <a:cs typeface="思源宋体 CN Heavy" panose="02020900000000000000" charset="-122"/>
              <a:sym typeface="+mn-ea"/>
            </a:endParaRPr>
          </a:p>
        </p:txBody>
      </p:sp>
    </p:spTree>
    <p:extLst>
      <p:ext uri="{BB962C8B-B14F-4D97-AF65-F5344CB8AC3E}">
        <p14:creationId xmlns:p14="http://schemas.microsoft.com/office/powerpoint/2010/main" val="37425279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259F2021-043B-4D34-B8EE-66F26E86D9E9}"/>
              </a:ext>
            </a:extLst>
          </p:cNvPr>
          <p:cNvGrpSpPr/>
          <p:nvPr/>
        </p:nvGrpSpPr>
        <p:grpSpPr>
          <a:xfrm>
            <a:off x="-21657" y="-7026"/>
            <a:ext cx="12213657" cy="3436026"/>
            <a:chOff x="-21657" y="-7026"/>
            <a:chExt cx="12213657" cy="6872052"/>
          </a:xfrm>
        </p:grpSpPr>
        <p:pic>
          <p:nvPicPr>
            <p:cNvPr id="27" name="图片 26">
              <a:extLst>
                <a:ext uri="{FF2B5EF4-FFF2-40B4-BE49-F238E27FC236}">
                  <a16:creationId xmlns:a16="http://schemas.microsoft.com/office/drawing/2014/main" id="{F497ADC9-003B-40E8-92BB-DAF372823E84}"/>
                </a:ext>
              </a:extLst>
            </p:cNvPr>
            <p:cNvPicPr>
              <a:picLocks noChangeAspect="1"/>
            </p:cNvPicPr>
            <p:nvPr/>
          </p:nvPicPr>
          <p:blipFill rotWithShape="1">
            <a:blip r:embed="rId2">
              <a:extLst>
                <a:ext uri="{28A0092B-C50C-407E-A947-70E740481C1C}">
                  <a14:useLocalDpi xmlns:a14="http://schemas.microsoft.com/office/drawing/2010/main" val="0"/>
                </a:ext>
              </a:extLst>
            </a:blip>
            <a:srcRect l="37038" t="53584" r="30823" b="23635"/>
            <a:stretch/>
          </p:blipFill>
          <p:spPr>
            <a:xfrm>
              <a:off x="0" y="7026"/>
              <a:ext cx="12192000" cy="6858000"/>
            </a:xfrm>
            <a:prstGeom prst="rect">
              <a:avLst/>
            </a:prstGeom>
          </p:spPr>
        </p:pic>
        <p:sp>
          <p:nvSpPr>
            <p:cNvPr id="57" name="矩形 56">
              <a:extLst>
                <a:ext uri="{FF2B5EF4-FFF2-40B4-BE49-F238E27FC236}">
                  <a16:creationId xmlns:a16="http://schemas.microsoft.com/office/drawing/2014/main" id="{AAD5FB78-41A4-48F3-A79E-836EB2826CDE}"/>
                </a:ext>
              </a:extLst>
            </p:cNvPr>
            <p:cNvSpPr/>
            <p:nvPr/>
          </p:nvSpPr>
          <p:spPr>
            <a:xfrm>
              <a:off x="-21657" y="-7026"/>
              <a:ext cx="12213657" cy="6858000"/>
            </a:xfrm>
            <a:prstGeom prst="rect">
              <a:avLst/>
            </a:prstGeom>
            <a:gradFill flip="none" rotWithShape="1">
              <a:gsLst>
                <a:gs pos="52000">
                  <a:srgbClr val="3F1B56">
                    <a:alpha val="69000"/>
                  </a:srgbClr>
                </a:gs>
                <a:gs pos="0">
                  <a:srgbClr val="490C4C">
                    <a:alpha val="82000"/>
                  </a:srgbClr>
                </a:gs>
                <a:gs pos="100000">
                  <a:srgbClr val="126485">
                    <a:alpha val="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pic>
        <p:nvPicPr>
          <p:cNvPr id="5" name="图片 4">
            <a:extLst>
              <a:ext uri="{FF2B5EF4-FFF2-40B4-BE49-F238E27FC236}">
                <a16:creationId xmlns:a16="http://schemas.microsoft.com/office/drawing/2014/main" id="{7DAD6679-7114-4A5F-A933-33B034B5F76D}"/>
              </a:ext>
            </a:extLst>
          </p:cNvPr>
          <p:cNvPicPr>
            <a:picLocks noChangeAspect="1"/>
          </p:cNvPicPr>
          <p:nvPr/>
        </p:nvPicPr>
        <p:blipFill rotWithShape="1">
          <a:blip r:embed="rId3">
            <a:extLst>
              <a:ext uri="{28A0092B-C50C-407E-A947-70E740481C1C}">
                <a14:useLocalDpi xmlns:a14="http://schemas.microsoft.com/office/drawing/2010/main" val="0"/>
              </a:ext>
            </a:extLst>
          </a:blip>
          <a:srcRect l="15153" t="34440" r="31813" b="15999"/>
          <a:stretch/>
        </p:blipFill>
        <p:spPr>
          <a:xfrm flipV="1">
            <a:off x="6503" y="-870164"/>
            <a:ext cx="12207154" cy="4432071"/>
          </a:xfrm>
          <a:prstGeom prst="rect">
            <a:avLst/>
          </a:prstGeom>
        </p:spPr>
      </p:pic>
      <p:sp>
        <p:nvSpPr>
          <p:cNvPr id="2" name="椭圆 1">
            <a:extLst>
              <a:ext uri="{FF2B5EF4-FFF2-40B4-BE49-F238E27FC236}">
                <a16:creationId xmlns:a16="http://schemas.microsoft.com/office/drawing/2014/main" id="{6C9CCFD4-49A3-446C-BDCE-D026955F5173}"/>
              </a:ext>
            </a:extLst>
          </p:cNvPr>
          <p:cNvSpPr/>
          <p:nvPr/>
        </p:nvSpPr>
        <p:spPr>
          <a:xfrm>
            <a:off x="-551218" y="1787979"/>
            <a:ext cx="13322595" cy="329609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文本框 30">
            <a:extLst>
              <a:ext uri="{FF2B5EF4-FFF2-40B4-BE49-F238E27FC236}">
                <a16:creationId xmlns:a16="http://schemas.microsoft.com/office/drawing/2014/main" id="{12B2691C-3977-425E-89FC-8EB4D0512712}"/>
              </a:ext>
            </a:extLst>
          </p:cNvPr>
          <p:cNvSpPr txBox="1"/>
          <p:nvPr/>
        </p:nvSpPr>
        <p:spPr>
          <a:xfrm>
            <a:off x="3655836" y="3924917"/>
            <a:ext cx="4751972" cy="769441"/>
          </a:xfrm>
          <a:prstGeom prst="rect">
            <a:avLst/>
          </a:prstGeom>
          <a:noFill/>
        </p:spPr>
        <p:txBody>
          <a:bodyPr wrap="square" rtlCol="0">
            <a:spAutoFit/>
          </a:bodyPr>
          <a:lstStyle/>
          <a:p>
            <a:r>
              <a:rPr lang="zh-CN" altLang="en-US" sz="4400" dirty="0">
                <a:solidFill>
                  <a:srgbClr val="441D61"/>
                </a:solidFill>
                <a:latin typeface="字魂105号-简雅黑" panose="00000500000000000000" pitchFamily="2" charset="-122"/>
                <a:ea typeface="字魂105号-简雅黑" panose="00000500000000000000" pitchFamily="2" charset="-122"/>
                <a:cs typeface="字魂105号-简雅黑" panose="00000500000000000000" pitchFamily="2" charset="-122"/>
              </a:rPr>
              <a:t>盘活方案主要内容</a:t>
            </a:r>
          </a:p>
        </p:txBody>
      </p:sp>
      <p:grpSp>
        <p:nvGrpSpPr>
          <p:cNvPr id="9" name="组合 8">
            <a:extLst>
              <a:ext uri="{FF2B5EF4-FFF2-40B4-BE49-F238E27FC236}">
                <a16:creationId xmlns:a16="http://schemas.microsoft.com/office/drawing/2014/main" id="{F53B3244-0BA6-4CA5-9B44-505C992C0B1A}"/>
              </a:ext>
            </a:extLst>
          </p:cNvPr>
          <p:cNvGrpSpPr/>
          <p:nvPr/>
        </p:nvGrpSpPr>
        <p:grpSpPr>
          <a:xfrm>
            <a:off x="3381153" y="2199488"/>
            <a:ext cx="4938449" cy="1862048"/>
            <a:chOff x="3381153" y="2199488"/>
            <a:chExt cx="4938449" cy="1862048"/>
          </a:xfrm>
        </p:grpSpPr>
        <p:sp>
          <p:nvSpPr>
            <p:cNvPr id="32" name="文本框 31">
              <a:extLst>
                <a:ext uri="{FF2B5EF4-FFF2-40B4-BE49-F238E27FC236}">
                  <a16:creationId xmlns:a16="http://schemas.microsoft.com/office/drawing/2014/main" id="{186216E2-6A52-4C6C-A7DA-C22D10C4EE87}"/>
                </a:ext>
              </a:extLst>
            </p:cNvPr>
            <p:cNvSpPr txBox="1"/>
            <p:nvPr/>
          </p:nvSpPr>
          <p:spPr>
            <a:xfrm>
              <a:off x="4784163" y="2199488"/>
              <a:ext cx="2495319" cy="1862048"/>
            </a:xfrm>
            <a:prstGeom prst="rect">
              <a:avLst/>
            </a:prstGeom>
            <a:noFill/>
          </p:spPr>
          <p:txBody>
            <a:bodyPr wrap="square" rtlCol="0">
              <a:spAutoFit/>
            </a:bodyPr>
            <a:lstStyle/>
            <a:p>
              <a:pPr algn="ctr"/>
              <a:r>
                <a:rPr lang="en-US" altLang="zh-CN" sz="11500" dirty="0">
                  <a:solidFill>
                    <a:srgbClr val="441D61"/>
                  </a:solidFill>
                  <a:latin typeface="字魂105号-简雅黑" panose="00000500000000000000" pitchFamily="2" charset="-122"/>
                  <a:ea typeface="字魂105号-简雅黑" panose="00000500000000000000" pitchFamily="2" charset="-122"/>
                  <a:cs typeface="字魂105号-简雅黑" panose="00000500000000000000" pitchFamily="2" charset="-122"/>
                </a:rPr>
                <a:t>01</a:t>
              </a:r>
              <a:endParaRPr lang="zh-CN" altLang="en-US" sz="11500" dirty="0">
                <a:solidFill>
                  <a:srgbClr val="441D61"/>
                </a:solidFill>
                <a:latin typeface="字魂105号-简雅黑" panose="00000500000000000000" pitchFamily="2" charset="-122"/>
                <a:ea typeface="字魂105号-简雅黑" panose="00000500000000000000" pitchFamily="2" charset="-122"/>
                <a:cs typeface="字魂105号-简雅黑" panose="00000500000000000000" pitchFamily="2" charset="-122"/>
              </a:endParaRPr>
            </a:p>
          </p:txBody>
        </p:sp>
        <p:grpSp>
          <p:nvGrpSpPr>
            <p:cNvPr id="4" name="组合 3">
              <a:extLst>
                <a:ext uri="{FF2B5EF4-FFF2-40B4-BE49-F238E27FC236}">
                  <a16:creationId xmlns:a16="http://schemas.microsoft.com/office/drawing/2014/main" id="{EA5E5103-DDFF-41B0-A7E1-EB028880C415}"/>
                </a:ext>
              </a:extLst>
            </p:cNvPr>
            <p:cNvGrpSpPr/>
            <p:nvPr/>
          </p:nvGrpSpPr>
          <p:grpSpPr>
            <a:xfrm>
              <a:off x="3381153" y="3308278"/>
              <a:ext cx="1522519" cy="155713"/>
              <a:chOff x="871869" y="5224005"/>
              <a:chExt cx="3723459" cy="380811"/>
            </a:xfrm>
          </p:grpSpPr>
          <p:sp>
            <p:nvSpPr>
              <p:cNvPr id="41" name="矩形 40">
                <a:extLst>
                  <a:ext uri="{FF2B5EF4-FFF2-40B4-BE49-F238E27FC236}">
                    <a16:creationId xmlns:a16="http://schemas.microsoft.com/office/drawing/2014/main" id="{F891F929-767F-48EB-A75B-8ECE76A2B71B}"/>
                  </a:ext>
                </a:extLst>
              </p:cNvPr>
              <p:cNvSpPr/>
              <p:nvPr/>
            </p:nvSpPr>
            <p:spPr>
              <a:xfrm flipV="1">
                <a:off x="871869" y="5224006"/>
                <a:ext cx="380810" cy="380810"/>
              </a:xfrm>
              <a:prstGeom prst="rect">
                <a:avLst/>
              </a:prstGeom>
              <a:solidFill>
                <a:srgbClr val="441D61">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字魂105号-简雅黑" panose="00000500000000000000" pitchFamily="2" charset="-122"/>
                  <a:ea typeface="字魂105号-简雅黑" panose="00000500000000000000" pitchFamily="2" charset="-122"/>
                  <a:cs typeface="字魂105号-简雅黑" panose="00000500000000000000" pitchFamily="2" charset="-122"/>
                </a:endParaRPr>
              </a:p>
            </p:txBody>
          </p:sp>
          <p:sp>
            <p:nvSpPr>
              <p:cNvPr id="42" name="矩形 41">
                <a:extLst>
                  <a:ext uri="{FF2B5EF4-FFF2-40B4-BE49-F238E27FC236}">
                    <a16:creationId xmlns:a16="http://schemas.microsoft.com/office/drawing/2014/main" id="{726360E3-FDA7-4E91-8F14-C666BBA29B06}"/>
                  </a:ext>
                </a:extLst>
              </p:cNvPr>
              <p:cNvSpPr/>
              <p:nvPr/>
            </p:nvSpPr>
            <p:spPr>
              <a:xfrm flipV="1">
                <a:off x="1533147" y="5224006"/>
                <a:ext cx="380810" cy="380810"/>
              </a:xfrm>
              <a:prstGeom prst="rect">
                <a:avLst/>
              </a:prstGeom>
              <a:solidFill>
                <a:srgbClr val="441D6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字魂105号-简雅黑" panose="00000500000000000000" pitchFamily="2" charset="-122"/>
                  <a:ea typeface="字魂105号-简雅黑" panose="00000500000000000000" pitchFamily="2" charset="-122"/>
                  <a:cs typeface="字魂105号-简雅黑" panose="00000500000000000000" pitchFamily="2" charset="-122"/>
                </a:endParaRPr>
              </a:p>
            </p:txBody>
          </p:sp>
          <p:sp>
            <p:nvSpPr>
              <p:cNvPr id="43" name="矩形 42">
                <a:extLst>
                  <a:ext uri="{FF2B5EF4-FFF2-40B4-BE49-F238E27FC236}">
                    <a16:creationId xmlns:a16="http://schemas.microsoft.com/office/drawing/2014/main" id="{A3FE21C8-4D49-4B97-88D7-A570663F3641}"/>
                  </a:ext>
                </a:extLst>
              </p:cNvPr>
              <p:cNvSpPr/>
              <p:nvPr/>
            </p:nvSpPr>
            <p:spPr>
              <a:xfrm flipV="1">
                <a:off x="2194424" y="5224006"/>
                <a:ext cx="380810" cy="380810"/>
              </a:xfrm>
              <a:prstGeom prst="rect">
                <a:avLst/>
              </a:prstGeom>
              <a:solidFill>
                <a:srgbClr val="441D61">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字魂105号-简雅黑" panose="00000500000000000000" pitchFamily="2" charset="-122"/>
                  <a:ea typeface="字魂105号-简雅黑" panose="00000500000000000000" pitchFamily="2" charset="-122"/>
                  <a:cs typeface="字魂105号-简雅黑" panose="00000500000000000000" pitchFamily="2" charset="-122"/>
                </a:endParaRPr>
              </a:p>
            </p:txBody>
          </p:sp>
          <p:sp>
            <p:nvSpPr>
              <p:cNvPr id="44" name="矩形 43">
                <a:extLst>
                  <a:ext uri="{FF2B5EF4-FFF2-40B4-BE49-F238E27FC236}">
                    <a16:creationId xmlns:a16="http://schemas.microsoft.com/office/drawing/2014/main" id="{19E1030B-3D21-48A8-8290-2B2236433210}"/>
                  </a:ext>
                </a:extLst>
              </p:cNvPr>
              <p:cNvSpPr/>
              <p:nvPr/>
            </p:nvSpPr>
            <p:spPr>
              <a:xfrm flipV="1">
                <a:off x="2855702" y="5224006"/>
                <a:ext cx="380810" cy="380810"/>
              </a:xfrm>
              <a:prstGeom prst="rect">
                <a:avLst/>
              </a:prstGeom>
              <a:solidFill>
                <a:srgbClr val="441D6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字魂105号-简雅黑" panose="00000500000000000000" pitchFamily="2" charset="-122"/>
                  <a:ea typeface="字魂105号-简雅黑" panose="00000500000000000000" pitchFamily="2" charset="-122"/>
                  <a:cs typeface="字魂105号-简雅黑" panose="00000500000000000000" pitchFamily="2" charset="-122"/>
                </a:endParaRPr>
              </a:p>
            </p:txBody>
          </p:sp>
          <p:sp>
            <p:nvSpPr>
              <p:cNvPr id="45" name="矩形 44">
                <a:extLst>
                  <a:ext uri="{FF2B5EF4-FFF2-40B4-BE49-F238E27FC236}">
                    <a16:creationId xmlns:a16="http://schemas.microsoft.com/office/drawing/2014/main" id="{0DD44D97-0535-4D4A-9AD8-BEDD5CB78D59}"/>
                  </a:ext>
                </a:extLst>
              </p:cNvPr>
              <p:cNvSpPr/>
              <p:nvPr/>
            </p:nvSpPr>
            <p:spPr>
              <a:xfrm flipV="1">
                <a:off x="3516980" y="5224006"/>
                <a:ext cx="380810" cy="380810"/>
              </a:xfrm>
              <a:prstGeom prst="rect">
                <a:avLst/>
              </a:prstGeom>
              <a:solidFill>
                <a:srgbClr val="441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字魂105号-简雅黑" panose="00000500000000000000" pitchFamily="2" charset="-122"/>
                  <a:ea typeface="字魂105号-简雅黑" panose="00000500000000000000" pitchFamily="2" charset="-122"/>
                  <a:cs typeface="字魂105号-简雅黑" panose="00000500000000000000" pitchFamily="2" charset="-122"/>
                </a:endParaRPr>
              </a:p>
            </p:txBody>
          </p:sp>
          <p:sp>
            <p:nvSpPr>
              <p:cNvPr id="50" name="矩形 49">
                <a:extLst>
                  <a:ext uri="{FF2B5EF4-FFF2-40B4-BE49-F238E27FC236}">
                    <a16:creationId xmlns:a16="http://schemas.microsoft.com/office/drawing/2014/main" id="{1B32E71F-38E1-48CF-9DDE-B8CE7D9CB247}"/>
                  </a:ext>
                </a:extLst>
              </p:cNvPr>
              <p:cNvSpPr/>
              <p:nvPr/>
            </p:nvSpPr>
            <p:spPr>
              <a:xfrm flipV="1">
                <a:off x="4214518" y="5224005"/>
                <a:ext cx="380810" cy="380810"/>
              </a:xfrm>
              <a:prstGeom prst="rect">
                <a:avLst/>
              </a:prstGeom>
              <a:solidFill>
                <a:srgbClr val="441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字魂105号-简雅黑" panose="00000500000000000000" pitchFamily="2" charset="-122"/>
                  <a:ea typeface="字魂105号-简雅黑" panose="00000500000000000000" pitchFamily="2" charset="-122"/>
                  <a:cs typeface="字魂105号-简雅黑" panose="00000500000000000000" pitchFamily="2" charset="-122"/>
                </a:endParaRPr>
              </a:p>
            </p:txBody>
          </p:sp>
        </p:grpSp>
        <p:grpSp>
          <p:nvGrpSpPr>
            <p:cNvPr id="52" name="组合 51">
              <a:extLst>
                <a:ext uri="{FF2B5EF4-FFF2-40B4-BE49-F238E27FC236}">
                  <a16:creationId xmlns:a16="http://schemas.microsoft.com/office/drawing/2014/main" id="{1BA94407-B85A-4FE7-B342-91745B186AC8}"/>
                </a:ext>
              </a:extLst>
            </p:cNvPr>
            <p:cNvGrpSpPr/>
            <p:nvPr/>
          </p:nvGrpSpPr>
          <p:grpSpPr>
            <a:xfrm flipH="1">
              <a:off x="6797083" y="3315304"/>
              <a:ext cx="1522519" cy="155713"/>
              <a:chOff x="871869" y="5224005"/>
              <a:chExt cx="3723459" cy="380811"/>
            </a:xfrm>
          </p:grpSpPr>
          <p:sp>
            <p:nvSpPr>
              <p:cNvPr id="53" name="矩形 52">
                <a:extLst>
                  <a:ext uri="{FF2B5EF4-FFF2-40B4-BE49-F238E27FC236}">
                    <a16:creationId xmlns:a16="http://schemas.microsoft.com/office/drawing/2014/main" id="{3BF302F9-0812-4FD0-B562-5927CE04CDDF}"/>
                  </a:ext>
                </a:extLst>
              </p:cNvPr>
              <p:cNvSpPr/>
              <p:nvPr/>
            </p:nvSpPr>
            <p:spPr>
              <a:xfrm flipV="1">
                <a:off x="871869" y="5224006"/>
                <a:ext cx="380810" cy="380810"/>
              </a:xfrm>
              <a:prstGeom prst="rect">
                <a:avLst/>
              </a:prstGeom>
              <a:solidFill>
                <a:srgbClr val="441D61">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字魂105号-简雅黑" panose="00000500000000000000" pitchFamily="2" charset="-122"/>
                  <a:ea typeface="字魂105号-简雅黑" panose="00000500000000000000" pitchFamily="2" charset="-122"/>
                  <a:cs typeface="字魂105号-简雅黑" panose="00000500000000000000" pitchFamily="2" charset="-122"/>
                </a:endParaRPr>
              </a:p>
            </p:txBody>
          </p:sp>
          <p:sp>
            <p:nvSpPr>
              <p:cNvPr id="54" name="矩形 53">
                <a:extLst>
                  <a:ext uri="{FF2B5EF4-FFF2-40B4-BE49-F238E27FC236}">
                    <a16:creationId xmlns:a16="http://schemas.microsoft.com/office/drawing/2014/main" id="{FFB60434-B78F-49A3-B5D5-A57FD07153D2}"/>
                  </a:ext>
                </a:extLst>
              </p:cNvPr>
              <p:cNvSpPr/>
              <p:nvPr/>
            </p:nvSpPr>
            <p:spPr>
              <a:xfrm flipV="1">
                <a:off x="1533147" y="5224006"/>
                <a:ext cx="380810" cy="380810"/>
              </a:xfrm>
              <a:prstGeom prst="rect">
                <a:avLst/>
              </a:prstGeom>
              <a:solidFill>
                <a:srgbClr val="441D6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字魂105号-简雅黑" panose="00000500000000000000" pitchFamily="2" charset="-122"/>
                  <a:ea typeface="字魂105号-简雅黑" panose="00000500000000000000" pitchFamily="2" charset="-122"/>
                  <a:cs typeface="字魂105号-简雅黑" panose="00000500000000000000" pitchFamily="2" charset="-122"/>
                </a:endParaRPr>
              </a:p>
            </p:txBody>
          </p:sp>
          <p:sp>
            <p:nvSpPr>
              <p:cNvPr id="55" name="矩形 54">
                <a:extLst>
                  <a:ext uri="{FF2B5EF4-FFF2-40B4-BE49-F238E27FC236}">
                    <a16:creationId xmlns:a16="http://schemas.microsoft.com/office/drawing/2014/main" id="{D27154A8-D0CF-4C43-9C1B-34BB4BBE7A86}"/>
                  </a:ext>
                </a:extLst>
              </p:cNvPr>
              <p:cNvSpPr/>
              <p:nvPr/>
            </p:nvSpPr>
            <p:spPr>
              <a:xfrm flipV="1">
                <a:off x="2194424" y="5224006"/>
                <a:ext cx="380810" cy="380810"/>
              </a:xfrm>
              <a:prstGeom prst="rect">
                <a:avLst/>
              </a:prstGeom>
              <a:solidFill>
                <a:srgbClr val="441D61">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字魂105号-简雅黑" panose="00000500000000000000" pitchFamily="2" charset="-122"/>
                  <a:ea typeface="字魂105号-简雅黑" panose="00000500000000000000" pitchFamily="2" charset="-122"/>
                  <a:cs typeface="字魂105号-简雅黑" panose="00000500000000000000" pitchFamily="2" charset="-122"/>
                </a:endParaRPr>
              </a:p>
            </p:txBody>
          </p:sp>
          <p:sp>
            <p:nvSpPr>
              <p:cNvPr id="56" name="矩形 55">
                <a:extLst>
                  <a:ext uri="{FF2B5EF4-FFF2-40B4-BE49-F238E27FC236}">
                    <a16:creationId xmlns:a16="http://schemas.microsoft.com/office/drawing/2014/main" id="{14150376-0A36-4A92-BA35-00BCAA78272A}"/>
                  </a:ext>
                </a:extLst>
              </p:cNvPr>
              <p:cNvSpPr/>
              <p:nvPr/>
            </p:nvSpPr>
            <p:spPr>
              <a:xfrm flipV="1">
                <a:off x="2855702" y="5224006"/>
                <a:ext cx="380810" cy="380810"/>
              </a:xfrm>
              <a:prstGeom prst="rect">
                <a:avLst/>
              </a:prstGeom>
              <a:solidFill>
                <a:srgbClr val="441D6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字魂105号-简雅黑" panose="00000500000000000000" pitchFamily="2" charset="-122"/>
                  <a:ea typeface="字魂105号-简雅黑" panose="00000500000000000000" pitchFamily="2" charset="-122"/>
                  <a:cs typeface="字魂105号-简雅黑" panose="00000500000000000000" pitchFamily="2" charset="-122"/>
                </a:endParaRPr>
              </a:p>
            </p:txBody>
          </p:sp>
          <p:sp>
            <p:nvSpPr>
              <p:cNvPr id="79" name="矩形 78">
                <a:extLst>
                  <a:ext uri="{FF2B5EF4-FFF2-40B4-BE49-F238E27FC236}">
                    <a16:creationId xmlns:a16="http://schemas.microsoft.com/office/drawing/2014/main" id="{40E674CB-AEA2-4D1F-B5AE-66F8D0A3B24C}"/>
                  </a:ext>
                </a:extLst>
              </p:cNvPr>
              <p:cNvSpPr/>
              <p:nvPr/>
            </p:nvSpPr>
            <p:spPr>
              <a:xfrm flipV="1">
                <a:off x="3516980" y="5224006"/>
                <a:ext cx="380810" cy="380810"/>
              </a:xfrm>
              <a:prstGeom prst="rect">
                <a:avLst/>
              </a:prstGeom>
              <a:solidFill>
                <a:srgbClr val="441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字魂105号-简雅黑" panose="00000500000000000000" pitchFamily="2" charset="-122"/>
                  <a:ea typeface="字魂105号-简雅黑" panose="00000500000000000000" pitchFamily="2" charset="-122"/>
                  <a:cs typeface="字魂105号-简雅黑" panose="00000500000000000000" pitchFamily="2" charset="-122"/>
                </a:endParaRPr>
              </a:p>
            </p:txBody>
          </p:sp>
          <p:sp>
            <p:nvSpPr>
              <p:cNvPr id="80" name="矩形 79">
                <a:extLst>
                  <a:ext uri="{FF2B5EF4-FFF2-40B4-BE49-F238E27FC236}">
                    <a16:creationId xmlns:a16="http://schemas.microsoft.com/office/drawing/2014/main" id="{8DFCB188-6F1C-4253-BF70-5ECDA0A6BA96}"/>
                  </a:ext>
                </a:extLst>
              </p:cNvPr>
              <p:cNvSpPr/>
              <p:nvPr/>
            </p:nvSpPr>
            <p:spPr>
              <a:xfrm flipV="1">
                <a:off x="4214518" y="5224005"/>
                <a:ext cx="380810" cy="380810"/>
              </a:xfrm>
              <a:prstGeom prst="rect">
                <a:avLst/>
              </a:prstGeom>
              <a:solidFill>
                <a:srgbClr val="441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字魂105号-简雅黑" panose="00000500000000000000" pitchFamily="2" charset="-122"/>
                  <a:ea typeface="字魂105号-简雅黑" panose="00000500000000000000" pitchFamily="2" charset="-122"/>
                  <a:cs typeface="字魂105号-简雅黑" panose="00000500000000000000" pitchFamily="2" charset="-122"/>
                </a:endParaRPr>
              </a:p>
            </p:txBody>
          </p:sp>
        </p:grpSp>
      </p:grpSp>
      <p:pic>
        <p:nvPicPr>
          <p:cNvPr id="28" name="图片 27">
            <a:extLst>
              <a:ext uri="{FF2B5EF4-FFF2-40B4-BE49-F238E27FC236}">
                <a16:creationId xmlns:a16="http://schemas.microsoft.com/office/drawing/2014/main" id="{1881C0F6-8E70-48AB-AF95-0577D02E1F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55091" y="3130512"/>
            <a:ext cx="2431503" cy="346317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961272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 name="组合 46">
            <a:extLst>
              <a:ext uri="{FF2B5EF4-FFF2-40B4-BE49-F238E27FC236}">
                <a16:creationId xmlns:a16="http://schemas.microsoft.com/office/drawing/2014/main" id="{3361CB2F-97BE-42C5-9C65-B8FEBFE71E99}"/>
              </a:ext>
            </a:extLst>
          </p:cNvPr>
          <p:cNvGrpSpPr/>
          <p:nvPr/>
        </p:nvGrpSpPr>
        <p:grpSpPr>
          <a:xfrm flipH="1">
            <a:off x="531627" y="1338107"/>
            <a:ext cx="1522519" cy="155713"/>
            <a:chOff x="871869" y="5224005"/>
            <a:chExt cx="3723459" cy="380811"/>
          </a:xfrm>
        </p:grpSpPr>
        <p:sp>
          <p:nvSpPr>
            <p:cNvPr id="62" name="矩形 61">
              <a:extLst>
                <a:ext uri="{FF2B5EF4-FFF2-40B4-BE49-F238E27FC236}">
                  <a16:creationId xmlns:a16="http://schemas.microsoft.com/office/drawing/2014/main" id="{2CAF1C9A-26D5-4B86-90D3-50AC0B99B5E0}"/>
                </a:ext>
              </a:extLst>
            </p:cNvPr>
            <p:cNvSpPr/>
            <p:nvPr/>
          </p:nvSpPr>
          <p:spPr>
            <a:xfrm flipV="1">
              <a:off x="871869" y="5224006"/>
              <a:ext cx="380810" cy="380810"/>
            </a:xfrm>
            <a:prstGeom prst="rect">
              <a:avLst/>
            </a:prstGeom>
            <a:solidFill>
              <a:srgbClr val="441D61">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字魂105号-简雅黑" panose="00000500000000000000" pitchFamily="2" charset="-122"/>
                <a:ea typeface="字魂105号-简雅黑" panose="00000500000000000000" pitchFamily="2" charset="-122"/>
                <a:cs typeface="字魂105号-简雅黑" panose="00000500000000000000" pitchFamily="2" charset="-122"/>
              </a:endParaRPr>
            </a:p>
          </p:txBody>
        </p:sp>
        <p:sp>
          <p:nvSpPr>
            <p:cNvPr id="63" name="矩形 62">
              <a:extLst>
                <a:ext uri="{FF2B5EF4-FFF2-40B4-BE49-F238E27FC236}">
                  <a16:creationId xmlns:a16="http://schemas.microsoft.com/office/drawing/2014/main" id="{6D182903-D870-42EF-A727-9FF7A8491C15}"/>
                </a:ext>
              </a:extLst>
            </p:cNvPr>
            <p:cNvSpPr/>
            <p:nvPr/>
          </p:nvSpPr>
          <p:spPr>
            <a:xfrm flipV="1">
              <a:off x="1533147" y="5224006"/>
              <a:ext cx="380810" cy="380810"/>
            </a:xfrm>
            <a:prstGeom prst="rect">
              <a:avLst/>
            </a:prstGeom>
            <a:solidFill>
              <a:srgbClr val="441D6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字魂105号-简雅黑" panose="00000500000000000000" pitchFamily="2" charset="-122"/>
                <a:ea typeface="字魂105号-简雅黑" panose="00000500000000000000" pitchFamily="2" charset="-122"/>
                <a:cs typeface="字魂105号-简雅黑" panose="00000500000000000000" pitchFamily="2" charset="-122"/>
              </a:endParaRPr>
            </a:p>
          </p:txBody>
        </p:sp>
        <p:sp>
          <p:nvSpPr>
            <p:cNvPr id="64" name="矩形 63">
              <a:extLst>
                <a:ext uri="{FF2B5EF4-FFF2-40B4-BE49-F238E27FC236}">
                  <a16:creationId xmlns:a16="http://schemas.microsoft.com/office/drawing/2014/main" id="{846D8C15-012F-4E1B-8D01-CEAD740688B4}"/>
                </a:ext>
              </a:extLst>
            </p:cNvPr>
            <p:cNvSpPr/>
            <p:nvPr/>
          </p:nvSpPr>
          <p:spPr>
            <a:xfrm flipV="1">
              <a:off x="2194424" y="5224006"/>
              <a:ext cx="380810" cy="380810"/>
            </a:xfrm>
            <a:prstGeom prst="rect">
              <a:avLst/>
            </a:prstGeom>
            <a:solidFill>
              <a:srgbClr val="441D61">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latin typeface="字魂105号-简雅黑" panose="00000500000000000000" pitchFamily="2" charset="-122"/>
                <a:ea typeface="字魂105号-简雅黑" panose="00000500000000000000" pitchFamily="2" charset="-122"/>
                <a:cs typeface="字魂105号-简雅黑" panose="00000500000000000000" pitchFamily="2" charset="-122"/>
              </a:endParaRPr>
            </a:p>
          </p:txBody>
        </p:sp>
        <p:sp>
          <p:nvSpPr>
            <p:cNvPr id="65" name="矩形 64">
              <a:extLst>
                <a:ext uri="{FF2B5EF4-FFF2-40B4-BE49-F238E27FC236}">
                  <a16:creationId xmlns:a16="http://schemas.microsoft.com/office/drawing/2014/main" id="{B8809F30-4FC4-47B3-A3DC-BD1D915197BB}"/>
                </a:ext>
              </a:extLst>
            </p:cNvPr>
            <p:cNvSpPr/>
            <p:nvPr/>
          </p:nvSpPr>
          <p:spPr>
            <a:xfrm flipV="1">
              <a:off x="2855702" y="5224006"/>
              <a:ext cx="380810" cy="380810"/>
            </a:xfrm>
            <a:prstGeom prst="rect">
              <a:avLst/>
            </a:prstGeom>
            <a:solidFill>
              <a:srgbClr val="441D6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字魂105号-简雅黑" panose="00000500000000000000" pitchFamily="2" charset="-122"/>
                <a:ea typeface="字魂105号-简雅黑" panose="00000500000000000000" pitchFamily="2" charset="-122"/>
                <a:cs typeface="字魂105号-简雅黑" panose="00000500000000000000" pitchFamily="2" charset="-122"/>
              </a:endParaRPr>
            </a:p>
          </p:txBody>
        </p:sp>
        <p:sp>
          <p:nvSpPr>
            <p:cNvPr id="66" name="矩形 65">
              <a:extLst>
                <a:ext uri="{FF2B5EF4-FFF2-40B4-BE49-F238E27FC236}">
                  <a16:creationId xmlns:a16="http://schemas.microsoft.com/office/drawing/2014/main" id="{0DD6797F-2D7D-4C39-8E94-C4F819BE87AA}"/>
                </a:ext>
              </a:extLst>
            </p:cNvPr>
            <p:cNvSpPr/>
            <p:nvPr/>
          </p:nvSpPr>
          <p:spPr>
            <a:xfrm flipV="1">
              <a:off x="3516980" y="5224006"/>
              <a:ext cx="380810" cy="380810"/>
            </a:xfrm>
            <a:prstGeom prst="rect">
              <a:avLst/>
            </a:prstGeom>
            <a:solidFill>
              <a:srgbClr val="441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字魂105号-简雅黑" panose="00000500000000000000" pitchFamily="2" charset="-122"/>
                <a:ea typeface="字魂105号-简雅黑" panose="00000500000000000000" pitchFamily="2" charset="-122"/>
                <a:cs typeface="字魂105号-简雅黑" panose="00000500000000000000" pitchFamily="2" charset="-122"/>
              </a:endParaRPr>
            </a:p>
          </p:txBody>
        </p:sp>
        <p:sp>
          <p:nvSpPr>
            <p:cNvPr id="67" name="矩形 66">
              <a:extLst>
                <a:ext uri="{FF2B5EF4-FFF2-40B4-BE49-F238E27FC236}">
                  <a16:creationId xmlns:a16="http://schemas.microsoft.com/office/drawing/2014/main" id="{2514FA78-499A-43DB-9485-58D446B29473}"/>
                </a:ext>
              </a:extLst>
            </p:cNvPr>
            <p:cNvSpPr/>
            <p:nvPr/>
          </p:nvSpPr>
          <p:spPr>
            <a:xfrm flipV="1">
              <a:off x="4214518" y="5224005"/>
              <a:ext cx="380810" cy="380810"/>
            </a:xfrm>
            <a:prstGeom prst="rect">
              <a:avLst/>
            </a:prstGeom>
            <a:solidFill>
              <a:srgbClr val="441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字魂105号-简雅黑" panose="00000500000000000000" pitchFamily="2" charset="-122"/>
                <a:ea typeface="字魂105号-简雅黑" panose="00000500000000000000" pitchFamily="2" charset="-122"/>
                <a:cs typeface="字魂105号-简雅黑" panose="00000500000000000000" pitchFamily="2" charset="-122"/>
              </a:endParaRPr>
            </a:p>
          </p:txBody>
        </p:sp>
      </p:grpSp>
      <p:sp>
        <p:nvSpPr>
          <p:cNvPr id="14" name="矩形 13">
            <a:extLst>
              <a:ext uri="{FF2B5EF4-FFF2-40B4-BE49-F238E27FC236}">
                <a16:creationId xmlns:a16="http://schemas.microsoft.com/office/drawing/2014/main" id="{36C3D428-1E07-4AE5-82D4-3B8922BE9D73}"/>
              </a:ext>
            </a:extLst>
          </p:cNvPr>
          <p:cNvSpPr/>
          <p:nvPr/>
        </p:nvSpPr>
        <p:spPr>
          <a:xfrm>
            <a:off x="496809" y="1660035"/>
            <a:ext cx="3570208" cy="830997"/>
          </a:xfrm>
          <a:prstGeom prst="rect">
            <a:avLst/>
          </a:prstGeom>
        </p:spPr>
        <p:txBody>
          <a:bodyPr wrap="none">
            <a:spAutoFit/>
          </a:bodyPr>
          <a:lstStyle/>
          <a:p>
            <a:pPr>
              <a:buSzPts val="1000"/>
              <a:tabLst>
                <a:tab pos="457200" algn="l"/>
              </a:tabLst>
            </a:pPr>
            <a:r>
              <a:rPr lang="zh-CN" altLang="en-US" sz="2400" b="1" kern="0" dirty="0">
                <a:solidFill>
                  <a:srgbClr val="C00000"/>
                </a:solidFill>
                <a:latin typeface="微软雅黑" panose="020B0503020204020204" pitchFamily="34" charset="-122"/>
                <a:ea typeface="微软雅黑" panose="020B0503020204020204" pitchFamily="34" charset="-122"/>
              </a:rPr>
              <a:t>⑤技术成熟度和专利自评</a:t>
            </a:r>
          </a:p>
          <a:p>
            <a:pPr>
              <a:buSzPts val="1000"/>
              <a:tabLst>
                <a:tab pos="457200" algn="l"/>
              </a:tabLst>
            </a:pPr>
            <a:endParaRPr lang="zh-CN" altLang="zh-CN" sz="2400" b="1" kern="0" dirty="0">
              <a:solidFill>
                <a:srgbClr val="C00000"/>
              </a:solidFill>
              <a:latin typeface="微软雅黑" panose="020B0503020204020204" pitchFamily="34" charset="-122"/>
              <a:ea typeface="微软雅黑" panose="020B0503020204020204" pitchFamily="34" charset="-122"/>
            </a:endParaRPr>
          </a:p>
        </p:txBody>
      </p:sp>
      <p:sp>
        <p:nvSpPr>
          <p:cNvPr id="3" name="图形">
            <a:extLst>
              <a:ext uri="{FF2B5EF4-FFF2-40B4-BE49-F238E27FC236}">
                <a16:creationId xmlns:a16="http://schemas.microsoft.com/office/drawing/2014/main" id="{988A713C-DA82-159E-60BA-96A5ACB7EDA6}"/>
              </a:ext>
            </a:extLst>
          </p:cNvPr>
          <p:cNvSpPr txBox="1"/>
          <p:nvPr>
            <p:custDataLst>
              <p:tags r:id="rId1"/>
            </p:custDataLst>
          </p:nvPr>
        </p:nvSpPr>
        <p:spPr>
          <a:xfrm>
            <a:off x="496809" y="673456"/>
            <a:ext cx="4112666" cy="523220"/>
          </a:xfrm>
          <a:prstGeom prst="rect">
            <a:avLst/>
          </a:prstGeom>
          <a:noFill/>
        </p:spPr>
        <p:txBody>
          <a:bodyPr wrap="square" rtlCol="0" anchor="t">
            <a:spAutoFit/>
          </a:bodyPr>
          <a:lstStyle/>
          <a:p>
            <a:r>
              <a:rPr lang="en-US" altLang="zh-CN" sz="2800" cap="all" dirty="0">
                <a:solidFill>
                  <a:schemeClr val="tx1">
                    <a:lumMod val="75000"/>
                    <a:lumOff val="25000"/>
                  </a:schemeClr>
                </a:solidFill>
                <a:latin typeface="思源宋体 CN Heavy" panose="02020900000000000000" charset="-122"/>
                <a:ea typeface="思源宋体 CN Heavy" panose="02020900000000000000" charset="-122"/>
                <a:cs typeface="思源宋体 CN Heavy" panose="02020900000000000000" charset="-122"/>
                <a:sym typeface="+mn-ea"/>
              </a:rPr>
              <a:t>2.</a:t>
            </a:r>
            <a:r>
              <a:rPr lang="zh-CN" altLang="en-US" sz="2800" cap="all" dirty="0">
                <a:solidFill>
                  <a:schemeClr val="tx1">
                    <a:lumMod val="75000"/>
                    <a:lumOff val="25000"/>
                  </a:schemeClr>
                </a:solidFill>
                <a:latin typeface="思源宋体 CN Heavy" panose="02020900000000000000" charset="-122"/>
                <a:ea typeface="思源宋体 CN Heavy" panose="02020900000000000000" charset="-122"/>
                <a:cs typeface="思源宋体 CN Heavy" panose="02020900000000000000" charset="-122"/>
                <a:sym typeface="+mn-ea"/>
              </a:rPr>
              <a:t>专利建档</a:t>
            </a:r>
            <a:r>
              <a:rPr lang="en-US" altLang="zh-CN" sz="2800" cap="all" dirty="0">
                <a:solidFill>
                  <a:schemeClr val="tx1">
                    <a:lumMod val="75000"/>
                    <a:lumOff val="25000"/>
                  </a:schemeClr>
                </a:solidFill>
                <a:latin typeface="思源宋体 CN Heavy" panose="02020900000000000000" charset="-122"/>
                <a:ea typeface="思源宋体 CN Heavy" panose="02020900000000000000" charset="-122"/>
                <a:cs typeface="思源宋体 CN Heavy" panose="02020900000000000000" charset="-122"/>
                <a:sym typeface="+mn-ea"/>
              </a:rPr>
              <a:t>—</a:t>
            </a:r>
            <a:r>
              <a:rPr lang="zh-CN" altLang="en-US" sz="2800" cap="all" dirty="0">
                <a:solidFill>
                  <a:srgbClr val="C00000"/>
                </a:solidFill>
                <a:latin typeface="思源宋体 CN Heavy" panose="02020900000000000000" charset="-122"/>
                <a:ea typeface="思源宋体 CN Heavy" panose="02020900000000000000" charset="-122"/>
                <a:cs typeface="思源宋体 CN Heavy" panose="02020900000000000000" charset="-122"/>
                <a:sym typeface="+mn-ea"/>
              </a:rPr>
              <a:t>逐件盘点</a:t>
            </a:r>
            <a:endParaRPr lang="zh-CN" altLang="en-US" sz="2800" cap="all" dirty="0">
              <a:solidFill>
                <a:srgbClr val="C00000"/>
              </a:solidFill>
              <a:uFillTx/>
              <a:latin typeface="思源宋体 CN Heavy" panose="02020900000000000000" charset="-122"/>
              <a:ea typeface="思源宋体 CN Heavy" panose="02020900000000000000" charset="-122"/>
              <a:cs typeface="思源宋体 CN Heavy" panose="02020900000000000000" charset="-122"/>
              <a:sym typeface="+mn-ea"/>
            </a:endParaRPr>
          </a:p>
        </p:txBody>
      </p:sp>
      <p:pic>
        <p:nvPicPr>
          <p:cNvPr id="5" name="图片 4">
            <a:extLst>
              <a:ext uri="{FF2B5EF4-FFF2-40B4-BE49-F238E27FC236}">
                <a16:creationId xmlns:a16="http://schemas.microsoft.com/office/drawing/2014/main" id="{3EE92662-38ED-B644-6FB0-0A06F48D3E02}"/>
              </a:ext>
            </a:extLst>
          </p:cNvPr>
          <p:cNvPicPr>
            <a:picLocks noChangeAspect="1"/>
          </p:cNvPicPr>
          <p:nvPr/>
        </p:nvPicPr>
        <p:blipFill rotWithShape="1">
          <a:blip r:embed="rId4"/>
          <a:srcRect l="3307" t="18579" r="14573" b="4263"/>
          <a:stretch/>
        </p:blipFill>
        <p:spPr>
          <a:xfrm>
            <a:off x="1898432" y="673456"/>
            <a:ext cx="9846306" cy="5782117"/>
          </a:xfrm>
          <a:prstGeom prst="rect">
            <a:avLst/>
          </a:prstGeom>
        </p:spPr>
      </p:pic>
    </p:spTree>
    <p:extLst>
      <p:ext uri="{BB962C8B-B14F-4D97-AF65-F5344CB8AC3E}">
        <p14:creationId xmlns:p14="http://schemas.microsoft.com/office/powerpoint/2010/main" val="37493364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 name="组合 46">
            <a:extLst>
              <a:ext uri="{FF2B5EF4-FFF2-40B4-BE49-F238E27FC236}">
                <a16:creationId xmlns:a16="http://schemas.microsoft.com/office/drawing/2014/main" id="{3361CB2F-97BE-42C5-9C65-B8FEBFE71E99}"/>
              </a:ext>
            </a:extLst>
          </p:cNvPr>
          <p:cNvGrpSpPr/>
          <p:nvPr/>
        </p:nvGrpSpPr>
        <p:grpSpPr>
          <a:xfrm flipH="1">
            <a:off x="531627" y="1338107"/>
            <a:ext cx="1522519" cy="155713"/>
            <a:chOff x="871869" y="5224005"/>
            <a:chExt cx="3723459" cy="380811"/>
          </a:xfrm>
        </p:grpSpPr>
        <p:sp>
          <p:nvSpPr>
            <p:cNvPr id="62" name="矩形 61">
              <a:extLst>
                <a:ext uri="{FF2B5EF4-FFF2-40B4-BE49-F238E27FC236}">
                  <a16:creationId xmlns:a16="http://schemas.microsoft.com/office/drawing/2014/main" id="{2CAF1C9A-26D5-4B86-90D3-50AC0B99B5E0}"/>
                </a:ext>
              </a:extLst>
            </p:cNvPr>
            <p:cNvSpPr/>
            <p:nvPr/>
          </p:nvSpPr>
          <p:spPr>
            <a:xfrm flipV="1">
              <a:off x="871869" y="5224006"/>
              <a:ext cx="380810" cy="380810"/>
            </a:xfrm>
            <a:prstGeom prst="rect">
              <a:avLst/>
            </a:prstGeom>
            <a:solidFill>
              <a:srgbClr val="441D61">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字魂105号-简雅黑" panose="00000500000000000000" pitchFamily="2" charset="-122"/>
                <a:ea typeface="字魂105号-简雅黑" panose="00000500000000000000" pitchFamily="2" charset="-122"/>
                <a:cs typeface="字魂105号-简雅黑" panose="00000500000000000000" pitchFamily="2" charset="-122"/>
              </a:endParaRPr>
            </a:p>
          </p:txBody>
        </p:sp>
        <p:sp>
          <p:nvSpPr>
            <p:cNvPr id="63" name="矩形 62">
              <a:extLst>
                <a:ext uri="{FF2B5EF4-FFF2-40B4-BE49-F238E27FC236}">
                  <a16:creationId xmlns:a16="http://schemas.microsoft.com/office/drawing/2014/main" id="{6D182903-D870-42EF-A727-9FF7A8491C15}"/>
                </a:ext>
              </a:extLst>
            </p:cNvPr>
            <p:cNvSpPr/>
            <p:nvPr/>
          </p:nvSpPr>
          <p:spPr>
            <a:xfrm flipV="1">
              <a:off x="1533147" y="5224006"/>
              <a:ext cx="380810" cy="380810"/>
            </a:xfrm>
            <a:prstGeom prst="rect">
              <a:avLst/>
            </a:prstGeom>
            <a:solidFill>
              <a:srgbClr val="441D6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字魂105号-简雅黑" panose="00000500000000000000" pitchFamily="2" charset="-122"/>
                <a:ea typeface="字魂105号-简雅黑" panose="00000500000000000000" pitchFamily="2" charset="-122"/>
                <a:cs typeface="字魂105号-简雅黑" panose="00000500000000000000" pitchFamily="2" charset="-122"/>
              </a:endParaRPr>
            </a:p>
          </p:txBody>
        </p:sp>
        <p:sp>
          <p:nvSpPr>
            <p:cNvPr id="64" name="矩形 63">
              <a:extLst>
                <a:ext uri="{FF2B5EF4-FFF2-40B4-BE49-F238E27FC236}">
                  <a16:creationId xmlns:a16="http://schemas.microsoft.com/office/drawing/2014/main" id="{846D8C15-012F-4E1B-8D01-CEAD740688B4}"/>
                </a:ext>
              </a:extLst>
            </p:cNvPr>
            <p:cNvSpPr/>
            <p:nvPr/>
          </p:nvSpPr>
          <p:spPr>
            <a:xfrm flipV="1">
              <a:off x="2194424" y="5224006"/>
              <a:ext cx="380810" cy="380810"/>
            </a:xfrm>
            <a:prstGeom prst="rect">
              <a:avLst/>
            </a:prstGeom>
            <a:solidFill>
              <a:srgbClr val="441D61">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latin typeface="字魂105号-简雅黑" panose="00000500000000000000" pitchFamily="2" charset="-122"/>
                <a:ea typeface="字魂105号-简雅黑" panose="00000500000000000000" pitchFamily="2" charset="-122"/>
                <a:cs typeface="字魂105号-简雅黑" panose="00000500000000000000" pitchFamily="2" charset="-122"/>
              </a:endParaRPr>
            </a:p>
          </p:txBody>
        </p:sp>
        <p:sp>
          <p:nvSpPr>
            <p:cNvPr id="65" name="矩形 64">
              <a:extLst>
                <a:ext uri="{FF2B5EF4-FFF2-40B4-BE49-F238E27FC236}">
                  <a16:creationId xmlns:a16="http://schemas.microsoft.com/office/drawing/2014/main" id="{B8809F30-4FC4-47B3-A3DC-BD1D915197BB}"/>
                </a:ext>
              </a:extLst>
            </p:cNvPr>
            <p:cNvSpPr/>
            <p:nvPr/>
          </p:nvSpPr>
          <p:spPr>
            <a:xfrm flipV="1">
              <a:off x="2855702" y="5224006"/>
              <a:ext cx="380810" cy="380810"/>
            </a:xfrm>
            <a:prstGeom prst="rect">
              <a:avLst/>
            </a:prstGeom>
            <a:solidFill>
              <a:srgbClr val="441D6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字魂105号-简雅黑" panose="00000500000000000000" pitchFamily="2" charset="-122"/>
                <a:ea typeface="字魂105号-简雅黑" panose="00000500000000000000" pitchFamily="2" charset="-122"/>
                <a:cs typeface="字魂105号-简雅黑" panose="00000500000000000000" pitchFamily="2" charset="-122"/>
              </a:endParaRPr>
            </a:p>
          </p:txBody>
        </p:sp>
        <p:sp>
          <p:nvSpPr>
            <p:cNvPr id="66" name="矩形 65">
              <a:extLst>
                <a:ext uri="{FF2B5EF4-FFF2-40B4-BE49-F238E27FC236}">
                  <a16:creationId xmlns:a16="http://schemas.microsoft.com/office/drawing/2014/main" id="{0DD6797F-2D7D-4C39-8E94-C4F819BE87AA}"/>
                </a:ext>
              </a:extLst>
            </p:cNvPr>
            <p:cNvSpPr/>
            <p:nvPr/>
          </p:nvSpPr>
          <p:spPr>
            <a:xfrm flipV="1">
              <a:off x="3516980" y="5224006"/>
              <a:ext cx="380810" cy="380810"/>
            </a:xfrm>
            <a:prstGeom prst="rect">
              <a:avLst/>
            </a:prstGeom>
            <a:solidFill>
              <a:srgbClr val="441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字魂105号-简雅黑" panose="00000500000000000000" pitchFamily="2" charset="-122"/>
                <a:ea typeface="字魂105号-简雅黑" panose="00000500000000000000" pitchFamily="2" charset="-122"/>
                <a:cs typeface="字魂105号-简雅黑" panose="00000500000000000000" pitchFamily="2" charset="-122"/>
              </a:endParaRPr>
            </a:p>
          </p:txBody>
        </p:sp>
        <p:sp>
          <p:nvSpPr>
            <p:cNvPr id="67" name="矩形 66">
              <a:extLst>
                <a:ext uri="{FF2B5EF4-FFF2-40B4-BE49-F238E27FC236}">
                  <a16:creationId xmlns:a16="http://schemas.microsoft.com/office/drawing/2014/main" id="{2514FA78-499A-43DB-9485-58D446B29473}"/>
                </a:ext>
              </a:extLst>
            </p:cNvPr>
            <p:cNvSpPr/>
            <p:nvPr/>
          </p:nvSpPr>
          <p:spPr>
            <a:xfrm flipV="1">
              <a:off x="4214518" y="5224005"/>
              <a:ext cx="380810" cy="380810"/>
            </a:xfrm>
            <a:prstGeom prst="rect">
              <a:avLst/>
            </a:prstGeom>
            <a:solidFill>
              <a:srgbClr val="441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字魂105号-简雅黑" panose="00000500000000000000" pitchFamily="2" charset="-122"/>
                <a:ea typeface="字魂105号-简雅黑" panose="00000500000000000000" pitchFamily="2" charset="-122"/>
                <a:cs typeface="字魂105号-简雅黑" panose="00000500000000000000" pitchFamily="2" charset="-122"/>
              </a:endParaRPr>
            </a:p>
          </p:txBody>
        </p:sp>
      </p:grpSp>
      <p:sp>
        <p:nvSpPr>
          <p:cNvPr id="14" name="矩形 13">
            <a:extLst>
              <a:ext uri="{FF2B5EF4-FFF2-40B4-BE49-F238E27FC236}">
                <a16:creationId xmlns:a16="http://schemas.microsoft.com/office/drawing/2014/main" id="{36C3D428-1E07-4AE5-82D4-3B8922BE9D73}"/>
              </a:ext>
            </a:extLst>
          </p:cNvPr>
          <p:cNvSpPr/>
          <p:nvPr/>
        </p:nvSpPr>
        <p:spPr>
          <a:xfrm>
            <a:off x="609483" y="1648219"/>
            <a:ext cx="3248763" cy="461665"/>
          </a:xfrm>
          <a:prstGeom prst="rect">
            <a:avLst/>
          </a:prstGeom>
        </p:spPr>
        <p:txBody>
          <a:bodyPr wrap="square">
            <a:spAutoFit/>
          </a:bodyPr>
          <a:lstStyle/>
          <a:p>
            <a:pPr lvl="0">
              <a:buSzPts val="1000"/>
              <a:tabLst>
                <a:tab pos="457200" algn="l"/>
              </a:tabLst>
            </a:pPr>
            <a:r>
              <a:rPr lang="zh-CN" altLang="en-US" sz="2400" b="1" kern="0" dirty="0">
                <a:solidFill>
                  <a:srgbClr val="C00000"/>
                </a:solidFill>
                <a:latin typeface="微软雅黑" panose="020B0503020204020204" pitchFamily="34" charset="-122"/>
                <a:ea typeface="微软雅黑" panose="020B0503020204020204" pitchFamily="34" charset="-122"/>
                <a:cs typeface="宋体" panose="02010600030101010101" pitchFamily="2" charset="-122"/>
              </a:rPr>
              <a:t>⑥应用场景</a:t>
            </a:r>
            <a:endParaRPr lang="zh-CN" altLang="zh-CN" sz="2400" b="1" kern="1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5" name="图形">
            <a:extLst>
              <a:ext uri="{FF2B5EF4-FFF2-40B4-BE49-F238E27FC236}">
                <a16:creationId xmlns:a16="http://schemas.microsoft.com/office/drawing/2014/main" id="{96416D13-9D8C-08D2-DF4E-E158671D948D}"/>
              </a:ext>
            </a:extLst>
          </p:cNvPr>
          <p:cNvSpPr txBox="1"/>
          <p:nvPr>
            <p:custDataLst>
              <p:tags r:id="rId1"/>
            </p:custDataLst>
          </p:nvPr>
        </p:nvSpPr>
        <p:spPr>
          <a:xfrm>
            <a:off x="496809" y="673456"/>
            <a:ext cx="4112666" cy="523220"/>
          </a:xfrm>
          <a:prstGeom prst="rect">
            <a:avLst/>
          </a:prstGeom>
          <a:noFill/>
        </p:spPr>
        <p:txBody>
          <a:bodyPr wrap="square" rtlCol="0" anchor="t">
            <a:spAutoFit/>
          </a:bodyPr>
          <a:lstStyle/>
          <a:p>
            <a:r>
              <a:rPr lang="en-US" altLang="zh-CN" sz="2800" cap="all" dirty="0">
                <a:solidFill>
                  <a:schemeClr val="tx1">
                    <a:lumMod val="75000"/>
                    <a:lumOff val="25000"/>
                  </a:schemeClr>
                </a:solidFill>
                <a:latin typeface="思源宋体 CN Heavy" panose="02020900000000000000" charset="-122"/>
                <a:ea typeface="思源宋体 CN Heavy" panose="02020900000000000000" charset="-122"/>
                <a:cs typeface="思源宋体 CN Heavy" panose="02020900000000000000" charset="-122"/>
                <a:sym typeface="+mn-ea"/>
              </a:rPr>
              <a:t>2.</a:t>
            </a:r>
            <a:r>
              <a:rPr lang="zh-CN" altLang="en-US" sz="2800" cap="all" dirty="0">
                <a:solidFill>
                  <a:schemeClr val="tx1">
                    <a:lumMod val="75000"/>
                    <a:lumOff val="25000"/>
                  </a:schemeClr>
                </a:solidFill>
                <a:latin typeface="思源宋体 CN Heavy" panose="02020900000000000000" charset="-122"/>
                <a:ea typeface="思源宋体 CN Heavy" panose="02020900000000000000" charset="-122"/>
                <a:cs typeface="思源宋体 CN Heavy" panose="02020900000000000000" charset="-122"/>
                <a:sym typeface="+mn-ea"/>
              </a:rPr>
              <a:t>专利建档</a:t>
            </a:r>
            <a:r>
              <a:rPr lang="en-US" altLang="zh-CN" sz="2800" cap="all" dirty="0">
                <a:solidFill>
                  <a:schemeClr val="tx1">
                    <a:lumMod val="75000"/>
                    <a:lumOff val="25000"/>
                  </a:schemeClr>
                </a:solidFill>
                <a:latin typeface="思源宋体 CN Heavy" panose="02020900000000000000" charset="-122"/>
                <a:ea typeface="思源宋体 CN Heavy" panose="02020900000000000000" charset="-122"/>
                <a:cs typeface="思源宋体 CN Heavy" panose="02020900000000000000" charset="-122"/>
                <a:sym typeface="+mn-ea"/>
              </a:rPr>
              <a:t>—</a:t>
            </a:r>
            <a:r>
              <a:rPr lang="zh-CN" altLang="en-US" sz="2800" cap="all" dirty="0">
                <a:solidFill>
                  <a:srgbClr val="C00000"/>
                </a:solidFill>
                <a:latin typeface="思源宋体 CN Heavy" panose="02020900000000000000" charset="-122"/>
                <a:ea typeface="思源宋体 CN Heavy" panose="02020900000000000000" charset="-122"/>
                <a:cs typeface="思源宋体 CN Heavy" panose="02020900000000000000" charset="-122"/>
                <a:sym typeface="+mn-ea"/>
              </a:rPr>
              <a:t>逐件盘点</a:t>
            </a:r>
            <a:endParaRPr lang="zh-CN" altLang="en-US" sz="2800" cap="all" dirty="0">
              <a:solidFill>
                <a:srgbClr val="C00000"/>
              </a:solidFill>
              <a:uFillTx/>
              <a:latin typeface="思源宋体 CN Heavy" panose="02020900000000000000" charset="-122"/>
              <a:ea typeface="思源宋体 CN Heavy" panose="02020900000000000000" charset="-122"/>
              <a:cs typeface="思源宋体 CN Heavy" panose="02020900000000000000" charset="-122"/>
              <a:sym typeface="+mn-ea"/>
            </a:endParaRPr>
          </a:p>
        </p:txBody>
      </p:sp>
      <p:sp>
        <p:nvSpPr>
          <p:cNvPr id="8" name="文本框 7">
            <a:extLst>
              <a:ext uri="{FF2B5EF4-FFF2-40B4-BE49-F238E27FC236}">
                <a16:creationId xmlns:a16="http://schemas.microsoft.com/office/drawing/2014/main" id="{B3D4C88B-487B-0D5E-55DA-2383AE0D6A73}"/>
              </a:ext>
            </a:extLst>
          </p:cNvPr>
          <p:cNvSpPr txBox="1"/>
          <p:nvPr/>
        </p:nvSpPr>
        <p:spPr>
          <a:xfrm>
            <a:off x="351907" y="2264284"/>
            <a:ext cx="3658118" cy="3785652"/>
          </a:xfrm>
          <a:prstGeom prst="rect">
            <a:avLst/>
          </a:prstGeom>
          <a:noFill/>
        </p:spPr>
        <p:txBody>
          <a:bodyPr wrap="square" rtlCol="0">
            <a:spAutoFit/>
          </a:bodyPr>
          <a:lstStyle/>
          <a:p>
            <a:pPr marL="342900" indent="-342900">
              <a:buFont typeface="Wingdings" panose="05000000000000000000" pitchFamily="2" charset="2"/>
              <a:buChar char="Ø"/>
            </a:pPr>
            <a:r>
              <a:rPr lang="zh-CN" altLang="en-US" sz="2400" b="1" dirty="0"/>
              <a:t>国民经济行业</a:t>
            </a:r>
            <a:r>
              <a:rPr lang="zh-CN" altLang="en-US" sz="2400" dirty="0"/>
              <a:t>、</a:t>
            </a:r>
            <a:r>
              <a:rPr lang="zh-CN" altLang="en-US" sz="2400" b="1" dirty="0"/>
              <a:t>战略新兴产业：</a:t>
            </a:r>
            <a:r>
              <a:rPr lang="zh-CN" altLang="en-US" sz="2400" dirty="0"/>
              <a:t>自动带入，可自行增补、删减</a:t>
            </a:r>
            <a:endParaRPr lang="en-US" altLang="zh-CN" sz="2400" dirty="0"/>
          </a:p>
          <a:p>
            <a:pPr marL="342900" indent="-342900">
              <a:buFont typeface="Wingdings" panose="05000000000000000000" pitchFamily="2" charset="2"/>
              <a:buChar char="Ø"/>
            </a:pPr>
            <a:r>
              <a:rPr lang="zh-CN" altLang="en-US" sz="2400" b="1" dirty="0"/>
              <a:t>技术领域</a:t>
            </a:r>
            <a:r>
              <a:rPr lang="zh-CN" altLang="en-US" sz="2400" dirty="0"/>
              <a:t>：自动带入，不可修改</a:t>
            </a:r>
            <a:endParaRPr lang="en-US" altLang="zh-CN" sz="2400" dirty="0"/>
          </a:p>
          <a:p>
            <a:pPr marL="342900" indent="-342900">
              <a:buFont typeface="Wingdings" panose="05000000000000000000" pitchFamily="2" charset="2"/>
              <a:buChar char="Ø"/>
            </a:pPr>
            <a:r>
              <a:rPr lang="zh-CN" altLang="en-US" sz="2400" b="1" dirty="0"/>
              <a:t>对应产品、技术优势、性能指标和产业化前景描述：</a:t>
            </a:r>
            <a:r>
              <a:rPr lang="zh-CN" altLang="en-US" sz="2400" dirty="0"/>
              <a:t>企业从这里获取该专利重要信息，可参考示例</a:t>
            </a:r>
            <a:r>
              <a:rPr lang="zh-CN" altLang="en-US" sz="2400" b="1" dirty="0">
                <a:solidFill>
                  <a:srgbClr val="C00000"/>
                </a:solidFill>
              </a:rPr>
              <a:t>（填写核心）</a:t>
            </a:r>
          </a:p>
        </p:txBody>
      </p:sp>
      <p:pic>
        <p:nvPicPr>
          <p:cNvPr id="12" name="图片 11">
            <a:extLst>
              <a:ext uri="{FF2B5EF4-FFF2-40B4-BE49-F238E27FC236}">
                <a16:creationId xmlns:a16="http://schemas.microsoft.com/office/drawing/2014/main" id="{FE589A41-8390-AAA7-F22A-47AEE2112EA7}"/>
              </a:ext>
            </a:extLst>
          </p:cNvPr>
          <p:cNvPicPr>
            <a:picLocks noChangeAspect="1"/>
          </p:cNvPicPr>
          <p:nvPr/>
        </p:nvPicPr>
        <p:blipFill>
          <a:blip r:embed="rId4"/>
          <a:stretch>
            <a:fillRect/>
          </a:stretch>
        </p:blipFill>
        <p:spPr>
          <a:xfrm>
            <a:off x="3819524" y="1196676"/>
            <a:ext cx="8181975" cy="5261627"/>
          </a:xfrm>
          <a:prstGeom prst="rect">
            <a:avLst/>
          </a:prstGeom>
        </p:spPr>
      </p:pic>
      <p:sp>
        <p:nvSpPr>
          <p:cNvPr id="2" name="文本框 1">
            <a:extLst>
              <a:ext uri="{FF2B5EF4-FFF2-40B4-BE49-F238E27FC236}">
                <a16:creationId xmlns:a16="http://schemas.microsoft.com/office/drawing/2014/main" id="{9334CE2C-F6D0-424B-EA63-C734A15A23A3}"/>
              </a:ext>
            </a:extLst>
          </p:cNvPr>
          <p:cNvSpPr txBox="1"/>
          <p:nvPr/>
        </p:nvSpPr>
        <p:spPr>
          <a:xfrm>
            <a:off x="7332740" y="4270733"/>
            <a:ext cx="3130760" cy="369332"/>
          </a:xfrm>
          <a:prstGeom prst="rect">
            <a:avLst/>
          </a:prstGeom>
          <a:noFill/>
        </p:spPr>
        <p:txBody>
          <a:bodyPr wrap="square" rtlCol="0">
            <a:spAutoFit/>
          </a:bodyPr>
          <a:lstStyle/>
          <a:p>
            <a:r>
              <a:rPr lang="zh-CN" altLang="en-US" b="1" dirty="0">
                <a:solidFill>
                  <a:srgbClr val="C00000"/>
                </a:solidFill>
              </a:rPr>
              <a:t>自评</a:t>
            </a:r>
            <a:r>
              <a:rPr lang="en-US" altLang="zh-CN" b="1" dirty="0">
                <a:solidFill>
                  <a:srgbClr val="C00000"/>
                </a:solidFill>
              </a:rPr>
              <a:t>1-2</a:t>
            </a:r>
            <a:r>
              <a:rPr lang="zh-CN" altLang="en-US" b="1" dirty="0">
                <a:solidFill>
                  <a:srgbClr val="C00000"/>
                </a:solidFill>
              </a:rPr>
              <a:t>星时，无需填写</a:t>
            </a:r>
          </a:p>
        </p:txBody>
      </p:sp>
      <p:cxnSp>
        <p:nvCxnSpPr>
          <p:cNvPr id="7" name="直接箭头连接符 6">
            <a:extLst>
              <a:ext uri="{FF2B5EF4-FFF2-40B4-BE49-F238E27FC236}">
                <a16:creationId xmlns:a16="http://schemas.microsoft.com/office/drawing/2014/main" id="{5E64ABE9-FB4C-9A67-86E6-6E8DD0488C57}"/>
              </a:ext>
            </a:extLst>
          </p:cNvPr>
          <p:cNvCxnSpPr/>
          <p:nvPr/>
        </p:nvCxnSpPr>
        <p:spPr>
          <a:xfrm flipH="1" flipV="1">
            <a:off x="6207020" y="3627322"/>
            <a:ext cx="962845" cy="678230"/>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直接箭头连接符 8">
            <a:extLst>
              <a:ext uri="{FF2B5EF4-FFF2-40B4-BE49-F238E27FC236}">
                <a16:creationId xmlns:a16="http://schemas.microsoft.com/office/drawing/2014/main" id="{D3A14094-EFA6-B08E-69B9-87BA8E405BED}"/>
              </a:ext>
            </a:extLst>
          </p:cNvPr>
          <p:cNvCxnSpPr>
            <a:cxnSpLocks/>
          </p:cNvCxnSpPr>
          <p:nvPr/>
        </p:nvCxnSpPr>
        <p:spPr>
          <a:xfrm flipH="1">
            <a:off x="5177563" y="4457952"/>
            <a:ext cx="2144702" cy="465274"/>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751382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 name="组合 46">
            <a:extLst>
              <a:ext uri="{FF2B5EF4-FFF2-40B4-BE49-F238E27FC236}">
                <a16:creationId xmlns:a16="http://schemas.microsoft.com/office/drawing/2014/main" id="{3361CB2F-97BE-42C5-9C65-B8FEBFE71E99}"/>
              </a:ext>
            </a:extLst>
          </p:cNvPr>
          <p:cNvGrpSpPr/>
          <p:nvPr/>
        </p:nvGrpSpPr>
        <p:grpSpPr>
          <a:xfrm flipH="1">
            <a:off x="531627" y="1338107"/>
            <a:ext cx="1522519" cy="155713"/>
            <a:chOff x="871869" y="5224005"/>
            <a:chExt cx="3723459" cy="380811"/>
          </a:xfrm>
        </p:grpSpPr>
        <p:sp>
          <p:nvSpPr>
            <p:cNvPr id="62" name="矩形 61">
              <a:extLst>
                <a:ext uri="{FF2B5EF4-FFF2-40B4-BE49-F238E27FC236}">
                  <a16:creationId xmlns:a16="http://schemas.microsoft.com/office/drawing/2014/main" id="{2CAF1C9A-26D5-4B86-90D3-50AC0B99B5E0}"/>
                </a:ext>
              </a:extLst>
            </p:cNvPr>
            <p:cNvSpPr/>
            <p:nvPr/>
          </p:nvSpPr>
          <p:spPr>
            <a:xfrm flipV="1">
              <a:off x="871869" y="5224006"/>
              <a:ext cx="380810" cy="380810"/>
            </a:xfrm>
            <a:prstGeom prst="rect">
              <a:avLst/>
            </a:prstGeom>
            <a:solidFill>
              <a:srgbClr val="441D61">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字魂105号-简雅黑" panose="00000500000000000000" pitchFamily="2" charset="-122"/>
                <a:ea typeface="字魂105号-简雅黑" panose="00000500000000000000" pitchFamily="2" charset="-122"/>
                <a:cs typeface="字魂105号-简雅黑" panose="00000500000000000000" pitchFamily="2" charset="-122"/>
              </a:endParaRPr>
            </a:p>
          </p:txBody>
        </p:sp>
        <p:sp>
          <p:nvSpPr>
            <p:cNvPr id="63" name="矩形 62">
              <a:extLst>
                <a:ext uri="{FF2B5EF4-FFF2-40B4-BE49-F238E27FC236}">
                  <a16:creationId xmlns:a16="http://schemas.microsoft.com/office/drawing/2014/main" id="{6D182903-D870-42EF-A727-9FF7A8491C15}"/>
                </a:ext>
              </a:extLst>
            </p:cNvPr>
            <p:cNvSpPr/>
            <p:nvPr/>
          </p:nvSpPr>
          <p:spPr>
            <a:xfrm flipV="1">
              <a:off x="1533147" y="5224006"/>
              <a:ext cx="380810" cy="380810"/>
            </a:xfrm>
            <a:prstGeom prst="rect">
              <a:avLst/>
            </a:prstGeom>
            <a:solidFill>
              <a:srgbClr val="441D6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字魂105号-简雅黑" panose="00000500000000000000" pitchFamily="2" charset="-122"/>
                <a:ea typeface="字魂105号-简雅黑" panose="00000500000000000000" pitchFamily="2" charset="-122"/>
                <a:cs typeface="字魂105号-简雅黑" panose="00000500000000000000" pitchFamily="2" charset="-122"/>
              </a:endParaRPr>
            </a:p>
          </p:txBody>
        </p:sp>
        <p:sp>
          <p:nvSpPr>
            <p:cNvPr id="64" name="矩形 63">
              <a:extLst>
                <a:ext uri="{FF2B5EF4-FFF2-40B4-BE49-F238E27FC236}">
                  <a16:creationId xmlns:a16="http://schemas.microsoft.com/office/drawing/2014/main" id="{846D8C15-012F-4E1B-8D01-CEAD740688B4}"/>
                </a:ext>
              </a:extLst>
            </p:cNvPr>
            <p:cNvSpPr/>
            <p:nvPr/>
          </p:nvSpPr>
          <p:spPr>
            <a:xfrm flipV="1">
              <a:off x="2194424" y="5224006"/>
              <a:ext cx="380810" cy="380810"/>
            </a:xfrm>
            <a:prstGeom prst="rect">
              <a:avLst/>
            </a:prstGeom>
            <a:solidFill>
              <a:srgbClr val="441D61">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latin typeface="字魂105号-简雅黑" panose="00000500000000000000" pitchFamily="2" charset="-122"/>
                <a:ea typeface="字魂105号-简雅黑" panose="00000500000000000000" pitchFamily="2" charset="-122"/>
                <a:cs typeface="字魂105号-简雅黑" panose="00000500000000000000" pitchFamily="2" charset="-122"/>
              </a:endParaRPr>
            </a:p>
          </p:txBody>
        </p:sp>
        <p:sp>
          <p:nvSpPr>
            <p:cNvPr id="65" name="矩形 64">
              <a:extLst>
                <a:ext uri="{FF2B5EF4-FFF2-40B4-BE49-F238E27FC236}">
                  <a16:creationId xmlns:a16="http://schemas.microsoft.com/office/drawing/2014/main" id="{B8809F30-4FC4-47B3-A3DC-BD1D915197BB}"/>
                </a:ext>
              </a:extLst>
            </p:cNvPr>
            <p:cNvSpPr/>
            <p:nvPr/>
          </p:nvSpPr>
          <p:spPr>
            <a:xfrm flipV="1">
              <a:off x="2855702" y="5224006"/>
              <a:ext cx="380810" cy="380810"/>
            </a:xfrm>
            <a:prstGeom prst="rect">
              <a:avLst/>
            </a:prstGeom>
            <a:solidFill>
              <a:srgbClr val="441D6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字魂105号-简雅黑" panose="00000500000000000000" pitchFamily="2" charset="-122"/>
                <a:ea typeface="字魂105号-简雅黑" panose="00000500000000000000" pitchFamily="2" charset="-122"/>
                <a:cs typeface="字魂105号-简雅黑" panose="00000500000000000000" pitchFamily="2" charset="-122"/>
              </a:endParaRPr>
            </a:p>
          </p:txBody>
        </p:sp>
        <p:sp>
          <p:nvSpPr>
            <p:cNvPr id="66" name="矩形 65">
              <a:extLst>
                <a:ext uri="{FF2B5EF4-FFF2-40B4-BE49-F238E27FC236}">
                  <a16:creationId xmlns:a16="http://schemas.microsoft.com/office/drawing/2014/main" id="{0DD6797F-2D7D-4C39-8E94-C4F819BE87AA}"/>
                </a:ext>
              </a:extLst>
            </p:cNvPr>
            <p:cNvSpPr/>
            <p:nvPr/>
          </p:nvSpPr>
          <p:spPr>
            <a:xfrm flipV="1">
              <a:off x="3516980" y="5224006"/>
              <a:ext cx="380810" cy="380810"/>
            </a:xfrm>
            <a:prstGeom prst="rect">
              <a:avLst/>
            </a:prstGeom>
            <a:solidFill>
              <a:srgbClr val="441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字魂105号-简雅黑" panose="00000500000000000000" pitchFamily="2" charset="-122"/>
                <a:ea typeface="字魂105号-简雅黑" panose="00000500000000000000" pitchFamily="2" charset="-122"/>
                <a:cs typeface="字魂105号-简雅黑" panose="00000500000000000000" pitchFamily="2" charset="-122"/>
              </a:endParaRPr>
            </a:p>
          </p:txBody>
        </p:sp>
        <p:sp>
          <p:nvSpPr>
            <p:cNvPr id="67" name="矩形 66">
              <a:extLst>
                <a:ext uri="{FF2B5EF4-FFF2-40B4-BE49-F238E27FC236}">
                  <a16:creationId xmlns:a16="http://schemas.microsoft.com/office/drawing/2014/main" id="{2514FA78-499A-43DB-9485-58D446B29473}"/>
                </a:ext>
              </a:extLst>
            </p:cNvPr>
            <p:cNvSpPr/>
            <p:nvPr/>
          </p:nvSpPr>
          <p:spPr>
            <a:xfrm flipV="1">
              <a:off x="4214518" y="5224005"/>
              <a:ext cx="380810" cy="380810"/>
            </a:xfrm>
            <a:prstGeom prst="rect">
              <a:avLst/>
            </a:prstGeom>
            <a:solidFill>
              <a:srgbClr val="441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字魂105号-简雅黑" panose="00000500000000000000" pitchFamily="2" charset="-122"/>
                <a:ea typeface="字魂105号-简雅黑" panose="00000500000000000000" pitchFamily="2" charset="-122"/>
                <a:cs typeface="字魂105号-简雅黑" panose="00000500000000000000" pitchFamily="2" charset="-122"/>
              </a:endParaRPr>
            </a:p>
          </p:txBody>
        </p:sp>
      </p:grpSp>
      <p:sp>
        <p:nvSpPr>
          <p:cNvPr id="14" name="矩形 13">
            <a:extLst>
              <a:ext uri="{FF2B5EF4-FFF2-40B4-BE49-F238E27FC236}">
                <a16:creationId xmlns:a16="http://schemas.microsoft.com/office/drawing/2014/main" id="{36C3D428-1E07-4AE5-82D4-3B8922BE9D73}"/>
              </a:ext>
            </a:extLst>
          </p:cNvPr>
          <p:cNvSpPr/>
          <p:nvPr/>
        </p:nvSpPr>
        <p:spPr>
          <a:xfrm>
            <a:off x="609483" y="1648219"/>
            <a:ext cx="3248763" cy="461665"/>
          </a:xfrm>
          <a:prstGeom prst="rect">
            <a:avLst/>
          </a:prstGeom>
        </p:spPr>
        <p:txBody>
          <a:bodyPr wrap="square">
            <a:spAutoFit/>
          </a:bodyPr>
          <a:lstStyle/>
          <a:p>
            <a:pPr lvl="0">
              <a:buSzPts val="1000"/>
              <a:tabLst>
                <a:tab pos="457200" algn="l"/>
              </a:tabLst>
            </a:pPr>
            <a:r>
              <a:rPr lang="zh-CN" altLang="en-US" sz="2400" b="1"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⑦完成盘点</a:t>
            </a:r>
            <a:endParaRPr lang="zh-CN" altLang="zh-CN" sz="2400" b="1" kern="1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5" name="图形">
            <a:extLst>
              <a:ext uri="{FF2B5EF4-FFF2-40B4-BE49-F238E27FC236}">
                <a16:creationId xmlns:a16="http://schemas.microsoft.com/office/drawing/2014/main" id="{96416D13-9D8C-08D2-DF4E-E158671D948D}"/>
              </a:ext>
            </a:extLst>
          </p:cNvPr>
          <p:cNvSpPr txBox="1"/>
          <p:nvPr>
            <p:custDataLst>
              <p:tags r:id="rId1"/>
            </p:custDataLst>
          </p:nvPr>
        </p:nvSpPr>
        <p:spPr>
          <a:xfrm>
            <a:off x="496809" y="673456"/>
            <a:ext cx="4112666" cy="523220"/>
          </a:xfrm>
          <a:prstGeom prst="rect">
            <a:avLst/>
          </a:prstGeom>
          <a:noFill/>
        </p:spPr>
        <p:txBody>
          <a:bodyPr wrap="square" rtlCol="0" anchor="t">
            <a:spAutoFit/>
          </a:bodyPr>
          <a:lstStyle/>
          <a:p>
            <a:r>
              <a:rPr lang="en-US" altLang="zh-CN" sz="2800" cap="all" dirty="0">
                <a:solidFill>
                  <a:schemeClr val="tx1">
                    <a:lumMod val="75000"/>
                    <a:lumOff val="25000"/>
                  </a:schemeClr>
                </a:solidFill>
                <a:latin typeface="思源宋体 CN Heavy" panose="02020900000000000000" charset="-122"/>
                <a:ea typeface="思源宋体 CN Heavy" panose="02020900000000000000" charset="-122"/>
                <a:cs typeface="思源宋体 CN Heavy" panose="02020900000000000000" charset="-122"/>
                <a:sym typeface="+mn-ea"/>
              </a:rPr>
              <a:t>2.</a:t>
            </a:r>
            <a:r>
              <a:rPr lang="zh-CN" altLang="en-US" sz="2800" cap="all" dirty="0">
                <a:solidFill>
                  <a:schemeClr val="tx1">
                    <a:lumMod val="75000"/>
                    <a:lumOff val="25000"/>
                  </a:schemeClr>
                </a:solidFill>
                <a:latin typeface="思源宋体 CN Heavy" panose="02020900000000000000" charset="-122"/>
                <a:ea typeface="思源宋体 CN Heavy" panose="02020900000000000000" charset="-122"/>
                <a:cs typeface="思源宋体 CN Heavy" panose="02020900000000000000" charset="-122"/>
                <a:sym typeface="+mn-ea"/>
              </a:rPr>
              <a:t>专利建档</a:t>
            </a:r>
            <a:r>
              <a:rPr lang="en-US" altLang="zh-CN" sz="2800" cap="all" dirty="0">
                <a:solidFill>
                  <a:schemeClr val="tx1">
                    <a:lumMod val="75000"/>
                    <a:lumOff val="25000"/>
                  </a:schemeClr>
                </a:solidFill>
                <a:latin typeface="思源宋体 CN Heavy" panose="02020900000000000000" charset="-122"/>
                <a:ea typeface="思源宋体 CN Heavy" panose="02020900000000000000" charset="-122"/>
                <a:cs typeface="思源宋体 CN Heavy" panose="02020900000000000000" charset="-122"/>
                <a:sym typeface="+mn-ea"/>
              </a:rPr>
              <a:t>—</a:t>
            </a:r>
            <a:r>
              <a:rPr lang="zh-CN" altLang="en-US" sz="2800" cap="all" dirty="0">
                <a:solidFill>
                  <a:srgbClr val="C00000"/>
                </a:solidFill>
                <a:latin typeface="思源宋体 CN Heavy" panose="02020900000000000000" charset="-122"/>
                <a:ea typeface="思源宋体 CN Heavy" panose="02020900000000000000" charset="-122"/>
                <a:cs typeface="思源宋体 CN Heavy" panose="02020900000000000000" charset="-122"/>
                <a:sym typeface="+mn-ea"/>
              </a:rPr>
              <a:t>逐件盘点</a:t>
            </a:r>
            <a:endParaRPr lang="zh-CN" altLang="en-US" sz="2800" cap="all" dirty="0">
              <a:solidFill>
                <a:srgbClr val="C00000"/>
              </a:solidFill>
              <a:uFillTx/>
              <a:latin typeface="思源宋体 CN Heavy" panose="02020900000000000000" charset="-122"/>
              <a:ea typeface="思源宋体 CN Heavy" panose="02020900000000000000" charset="-122"/>
              <a:cs typeface="思源宋体 CN Heavy" panose="02020900000000000000" charset="-122"/>
              <a:sym typeface="+mn-ea"/>
            </a:endParaRPr>
          </a:p>
        </p:txBody>
      </p:sp>
      <p:sp>
        <p:nvSpPr>
          <p:cNvPr id="8" name="文本框 7">
            <a:extLst>
              <a:ext uri="{FF2B5EF4-FFF2-40B4-BE49-F238E27FC236}">
                <a16:creationId xmlns:a16="http://schemas.microsoft.com/office/drawing/2014/main" id="{B3D4C88B-487B-0D5E-55DA-2383AE0D6A73}"/>
              </a:ext>
            </a:extLst>
          </p:cNvPr>
          <p:cNvSpPr txBox="1"/>
          <p:nvPr/>
        </p:nvSpPr>
        <p:spPr>
          <a:xfrm>
            <a:off x="351907" y="2264284"/>
            <a:ext cx="3658118" cy="3046988"/>
          </a:xfrm>
          <a:prstGeom prst="rect">
            <a:avLst/>
          </a:prstGeom>
          <a:noFill/>
        </p:spPr>
        <p:txBody>
          <a:bodyPr wrap="square" rtlCol="0">
            <a:spAutoFit/>
          </a:bodyPr>
          <a:lstStyle/>
          <a:p>
            <a:pPr marL="342900" indent="-342900">
              <a:buFont typeface="Wingdings" panose="05000000000000000000" pitchFamily="2" charset="2"/>
              <a:buChar char="Ø"/>
            </a:pPr>
            <a:r>
              <a:rPr lang="zh-CN" altLang="en-US" sz="2400" dirty="0"/>
              <a:t>点击保存按钮，可暂存已填写的信息内容，但未完成盘点</a:t>
            </a:r>
            <a:endParaRPr lang="en-US" altLang="zh-CN" sz="2400" dirty="0"/>
          </a:p>
          <a:p>
            <a:pPr marL="342900" indent="-342900">
              <a:buFont typeface="Wingdings" panose="05000000000000000000" pitchFamily="2" charset="2"/>
              <a:buChar char="Ø"/>
            </a:pPr>
            <a:endParaRPr lang="zh-CN" altLang="en-US" sz="2400" dirty="0"/>
          </a:p>
          <a:p>
            <a:pPr marL="342900" indent="-342900">
              <a:buFont typeface="Wingdings" panose="05000000000000000000" pitchFamily="2" charset="2"/>
              <a:buChar char="Ø"/>
            </a:pPr>
            <a:r>
              <a:rPr lang="zh-CN" altLang="en-US" sz="2400" dirty="0"/>
              <a:t>点击</a:t>
            </a:r>
            <a:r>
              <a:rPr lang="zh-CN" altLang="en-US" sz="2400" b="1" dirty="0"/>
              <a:t>完成盘点</a:t>
            </a:r>
            <a:r>
              <a:rPr lang="zh-CN" altLang="en-US" sz="2400" dirty="0"/>
              <a:t>，提交已填写的信息，由上级管理员审核后等级进入专利转化资源库</a:t>
            </a:r>
          </a:p>
        </p:txBody>
      </p:sp>
      <p:pic>
        <p:nvPicPr>
          <p:cNvPr id="2" name="图片 1">
            <a:extLst>
              <a:ext uri="{FF2B5EF4-FFF2-40B4-BE49-F238E27FC236}">
                <a16:creationId xmlns:a16="http://schemas.microsoft.com/office/drawing/2014/main" id="{3D9DDE9F-7881-4771-BD26-016221EBE53B}"/>
              </a:ext>
            </a:extLst>
          </p:cNvPr>
          <p:cNvPicPr>
            <a:picLocks noChangeAspect="1"/>
          </p:cNvPicPr>
          <p:nvPr/>
        </p:nvPicPr>
        <p:blipFill rotWithShape="1">
          <a:blip r:embed="rId4"/>
          <a:srcRect r="31851"/>
          <a:stretch/>
        </p:blipFill>
        <p:spPr>
          <a:xfrm>
            <a:off x="4605596" y="1989426"/>
            <a:ext cx="7152761" cy="2688647"/>
          </a:xfrm>
          <a:prstGeom prst="rect">
            <a:avLst/>
          </a:prstGeom>
        </p:spPr>
      </p:pic>
    </p:spTree>
    <p:extLst>
      <p:ext uri="{BB962C8B-B14F-4D97-AF65-F5344CB8AC3E}">
        <p14:creationId xmlns:p14="http://schemas.microsoft.com/office/powerpoint/2010/main" val="17811690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a:extLst>
              <a:ext uri="{FF2B5EF4-FFF2-40B4-BE49-F238E27FC236}">
                <a16:creationId xmlns:a16="http://schemas.microsoft.com/office/drawing/2014/main" id="{D7F99AC6-5981-1FEB-BC21-1D0769AC0205}"/>
              </a:ext>
            </a:extLst>
          </p:cNvPr>
          <p:cNvGrpSpPr/>
          <p:nvPr/>
        </p:nvGrpSpPr>
        <p:grpSpPr>
          <a:xfrm flipH="1">
            <a:off x="531627" y="1338107"/>
            <a:ext cx="1522519" cy="155713"/>
            <a:chOff x="871869" y="5224005"/>
            <a:chExt cx="3723459" cy="380811"/>
          </a:xfrm>
        </p:grpSpPr>
        <p:sp>
          <p:nvSpPr>
            <p:cNvPr id="7" name="矩形 6">
              <a:extLst>
                <a:ext uri="{FF2B5EF4-FFF2-40B4-BE49-F238E27FC236}">
                  <a16:creationId xmlns:a16="http://schemas.microsoft.com/office/drawing/2014/main" id="{3EB77FFD-FA9B-A7E8-7911-680F51D3D3EA}"/>
                </a:ext>
              </a:extLst>
            </p:cNvPr>
            <p:cNvSpPr/>
            <p:nvPr/>
          </p:nvSpPr>
          <p:spPr>
            <a:xfrm flipV="1">
              <a:off x="871869" y="5224006"/>
              <a:ext cx="380810" cy="380810"/>
            </a:xfrm>
            <a:prstGeom prst="rect">
              <a:avLst/>
            </a:prstGeom>
            <a:solidFill>
              <a:srgbClr val="441D61">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字魂105号-简雅黑" panose="00000500000000000000" pitchFamily="2" charset="-122"/>
                <a:ea typeface="字魂105号-简雅黑" panose="00000500000000000000" pitchFamily="2" charset="-122"/>
                <a:cs typeface="字魂105号-简雅黑" panose="00000500000000000000" pitchFamily="2" charset="-122"/>
              </a:endParaRPr>
            </a:p>
          </p:txBody>
        </p:sp>
        <p:sp>
          <p:nvSpPr>
            <p:cNvPr id="8" name="矩形 7">
              <a:extLst>
                <a:ext uri="{FF2B5EF4-FFF2-40B4-BE49-F238E27FC236}">
                  <a16:creationId xmlns:a16="http://schemas.microsoft.com/office/drawing/2014/main" id="{87BF87EB-C293-5D7E-EDD5-C6F60FA1719A}"/>
                </a:ext>
              </a:extLst>
            </p:cNvPr>
            <p:cNvSpPr/>
            <p:nvPr/>
          </p:nvSpPr>
          <p:spPr>
            <a:xfrm flipV="1">
              <a:off x="1533147" y="5224006"/>
              <a:ext cx="380810" cy="380810"/>
            </a:xfrm>
            <a:prstGeom prst="rect">
              <a:avLst/>
            </a:prstGeom>
            <a:solidFill>
              <a:srgbClr val="441D6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字魂105号-简雅黑" panose="00000500000000000000" pitchFamily="2" charset="-122"/>
                <a:ea typeface="字魂105号-简雅黑" panose="00000500000000000000" pitchFamily="2" charset="-122"/>
                <a:cs typeface="字魂105号-简雅黑" panose="00000500000000000000" pitchFamily="2" charset="-122"/>
              </a:endParaRPr>
            </a:p>
          </p:txBody>
        </p:sp>
        <p:sp>
          <p:nvSpPr>
            <p:cNvPr id="9" name="矩形 8">
              <a:extLst>
                <a:ext uri="{FF2B5EF4-FFF2-40B4-BE49-F238E27FC236}">
                  <a16:creationId xmlns:a16="http://schemas.microsoft.com/office/drawing/2014/main" id="{17437F04-CE1E-705E-66E0-CCF4CD596C69}"/>
                </a:ext>
              </a:extLst>
            </p:cNvPr>
            <p:cNvSpPr/>
            <p:nvPr/>
          </p:nvSpPr>
          <p:spPr>
            <a:xfrm flipV="1">
              <a:off x="2194424" y="5224006"/>
              <a:ext cx="380810" cy="380810"/>
            </a:xfrm>
            <a:prstGeom prst="rect">
              <a:avLst/>
            </a:prstGeom>
            <a:solidFill>
              <a:srgbClr val="441D61">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latin typeface="字魂105号-简雅黑" panose="00000500000000000000" pitchFamily="2" charset="-122"/>
                <a:ea typeface="字魂105号-简雅黑" panose="00000500000000000000" pitchFamily="2" charset="-122"/>
                <a:cs typeface="字魂105号-简雅黑" panose="00000500000000000000" pitchFamily="2" charset="-122"/>
              </a:endParaRPr>
            </a:p>
          </p:txBody>
        </p:sp>
        <p:sp>
          <p:nvSpPr>
            <p:cNvPr id="10" name="矩形 9">
              <a:extLst>
                <a:ext uri="{FF2B5EF4-FFF2-40B4-BE49-F238E27FC236}">
                  <a16:creationId xmlns:a16="http://schemas.microsoft.com/office/drawing/2014/main" id="{5F8178C1-3035-4524-7459-AB2D8C8C9583}"/>
                </a:ext>
              </a:extLst>
            </p:cNvPr>
            <p:cNvSpPr/>
            <p:nvPr/>
          </p:nvSpPr>
          <p:spPr>
            <a:xfrm flipV="1">
              <a:off x="2855702" y="5224006"/>
              <a:ext cx="380810" cy="380810"/>
            </a:xfrm>
            <a:prstGeom prst="rect">
              <a:avLst/>
            </a:prstGeom>
            <a:solidFill>
              <a:srgbClr val="441D6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字魂105号-简雅黑" panose="00000500000000000000" pitchFamily="2" charset="-122"/>
                <a:ea typeface="字魂105号-简雅黑" panose="00000500000000000000" pitchFamily="2" charset="-122"/>
                <a:cs typeface="字魂105号-简雅黑" panose="00000500000000000000" pitchFamily="2" charset="-122"/>
              </a:endParaRPr>
            </a:p>
          </p:txBody>
        </p:sp>
        <p:sp>
          <p:nvSpPr>
            <p:cNvPr id="11" name="矩形 10">
              <a:extLst>
                <a:ext uri="{FF2B5EF4-FFF2-40B4-BE49-F238E27FC236}">
                  <a16:creationId xmlns:a16="http://schemas.microsoft.com/office/drawing/2014/main" id="{AAEA480C-96B2-85B6-7856-DE2ECE94D4FF}"/>
                </a:ext>
              </a:extLst>
            </p:cNvPr>
            <p:cNvSpPr/>
            <p:nvPr/>
          </p:nvSpPr>
          <p:spPr>
            <a:xfrm flipV="1">
              <a:off x="3516980" y="5224006"/>
              <a:ext cx="380810" cy="380810"/>
            </a:xfrm>
            <a:prstGeom prst="rect">
              <a:avLst/>
            </a:prstGeom>
            <a:solidFill>
              <a:srgbClr val="441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字魂105号-简雅黑" panose="00000500000000000000" pitchFamily="2" charset="-122"/>
                <a:ea typeface="字魂105号-简雅黑" panose="00000500000000000000" pitchFamily="2" charset="-122"/>
                <a:cs typeface="字魂105号-简雅黑" panose="00000500000000000000" pitchFamily="2" charset="-122"/>
              </a:endParaRPr>
            </a:p>
          </p:txBody>
        </p:sp>
        <p:sp>
          <p:nvSpPr>
            <p:cNvPr id="12" name="矩形 11">
              <a:extLst>
                <a:ext uri="{FF2B5EF4-FFF2-40B4-BE49-F238E27FC236}">
                  <a16:creationId xmlns:a16="http://schemas.microsoft.com/office/drawing/2014/main" id="{5A3A52DA-8D8B-F0B0-0C5C-2EFF0503B733}"/>
                </a:ext>
              </a:extLst>
            </p:cNvPr>
            <p:cNvSpPr/>
            <p:nvPr/>
          </p:nvSpPr>
          <p:spPr>
            <a:xfrm flipV="1">
              <a:off x="4214518" y="5224005"/>
              <a:ext cx="380810" cy="380810"/>
            </a:xfrm>
            <a:prstGeom prst="rect">
              <a:avLst/>
            </a:prstGeom>
            <a:solidFill>
              <a:srgbClr val="441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字魂105号-简雅黑" panose="00000500000000000000" pitchFamily="2" charset="-122"/>
                <a:ea typeface="字魂105号-简雅黑" panose="00000500000000000000" pitchFamily="2" charset="-122"/>
                <a:cs typeface="字魂105号-简雅黑" panose="00000500000000000000" pitchFamily="2" charset="-122"/>
              </a:endParaRPr>
            </a:p>
          </p:txBody>
        </p:sp>
      </p:grpSp>
      <p:sp>
        <p:nvSpPr>
          <p:cNvPr id="13" name="图形">
            <a:extLst>
              <a:ext uri="{FF2B5EF4-FFF2-40B4-BE49-F238E27FC236}">
                <a16:creationId xmlns:a16="http://schemas.microsoft.com/office/drawing/2014/main" id="{C6226906-1452-6DBB-7205-88EA596F67F5}"/>
              </a:ext>
            </a:extLst>
          </p:cNvPr>
          <p:cNvSpPr txBox="1"/>
          <p:nvPr>
            <p:custDataLst>
              <p:tags r:id="rId1"/>
            </p:custDataLst>
          </p:nvPr>
        </p:nvSpPr>
        <p:spPr>
          <a:xfrm>
            <a:off x="496809" y="673456"/>
            <a:ext cx="4112666" cy="523220"/>
          </a:xfrm>
          <a:prstGeom prst="rect">
            <a:avLst/>
          </a:prstGeom>
          <a:noFill/>
        </p:spPr>
        <p:txBody>
          <a:bodyPr wrap="square" rtlCol="0" anchor="t">
            <a:spAutoFit/>
          </a:bodyPr>
          <a:lstStyle/>
          <a:p>
            <a:r>
              <a:rPr lang="en-US" altLang="zh-CN" sz="2800" cap="all" dirty="0">
                <a:solidFill>
                  <a:schemeClr val="tx1">
                    <a:lumMod val="75000"/>
                    <a:lumOff val="25000"/>
                  </a:schemeClr>
                </a:solidFill>
                <a:latin typeface="思源宋体 CN Heavy" panose="02020900000000000000" charset="-122"/>
                <a:ea typeface="思源宋体 CN Heavy" panose="02020900000000000000" charset="-122"/>
                <a:cs typeface="思源宋体 CN Heavy" panose="02020900000000000000" charset="-122"/>
                <a:sym typeface="+mn-ea"/>
              </a:rPr>
              <a:t>2.</a:t>
            </a:r>
            <a:r>
              <a:rPr lang="zh-CN" altLang="en-US" sz="2800" cap="all" dirty="0">
                <a:solidFill>
                  <a:schemeClr val="tx1">
                    <a:lumMod val="75000"/>
                    <a:lumOff val="25000"/>
                  </a:schemeClr>
                </a:solidFill>
                <a:latin typeface="思源宋体 CN Heavy" panose="02020900000000000000" charset="-122"/>
                <a:ea typeface="思源宋体 CN Heavy" panose="02020900000000000000" charset="-122"/>
                <a:cs typeface="思源宋体 CN Heavy" panose="02020900000000000000" charset="-122"/>
                <a:sym typeface="+mn-ea"/>
              </a:rPr>
              <a:t>专利建档</a:t>
            </a:r>
            <a:r>
              <a:rPr lang="en-US" altLang="zh-CN" sz="2800" cap="all" dirty="0">
                <a:solidFill>
                  <a:schemeClr val="tx1">
                    <a:lumMod val="75000"/>
                    <a:lumOff val="25000"/>
                  </a:schemeClr>
                </a:solidFill>
                <a:latin typeface="思源宋体 CN Heavy" panose="02020900000000000000" charset="-122"/>
                <a:ea typeface="思源宋体 CN Heavy" panose="02020900000000000000" charset="-122"/>
                <a:cs typeface="思源宋体 CN Heavy" panose="02020900000000000000" charset="-122"/>
                <a:sym typeface="+mn-ea"/>
              </a:rPr>
              <a:t>—</a:t>
            </a:r>
            <a:r>
              <a:rPr lang="zh-CN" altLang="en-US" sz="2800" cap="all" dirty="0">
                <a:solidFill>
                  <a:srgbClr val="C00000"/>
                </a:solidFill>
                <a:latin typeface="思源宋体 CN Heavy" panose="02020900000000000000" charset="-122"/>
                <a:ea typeface="思源宋体 CN Heavy" panose="02020900000000000000" charset="-122"/>
                <a:cs typeface="思源宋体 CN Heavy" panose="02020900000000000000" charset="-122"/>
                <a:sym typeface="+mn-ea"/>
              </a:rPr>
              <a:t>逐件盘点</a:t>
            </a:r>
            <a:endParaRPr lang="zh-CN" altLang="en-US" sz="2800" cap="all" dirty="0">
              <a:solidFill>
                <a:srgbClr val="C00000"/>
              </a:solidFill>
              <a:uFillTx/>
              <a:latin typeface="思源宋体 CN Heavy" panose="02020900000000000000" charset="-122"/>
              <a:ea typeface="思源宋体 CN Heavy" panose="02020900000000000000" charset="-122"/>
              <a:cs typeface="思源宋体 CN Heavy" panose="02020900000000000000" charset="-122"/>
              <a:sym typeface="+mn-ea"/>
            </a:endParaRPr>
          </a:p>
        </p:txBody>
      </p:sp>
      <p:grpSp>
        <p:nvGrpSpPr>
          <p:cNvPr id="18" name="组合 17">
            <a:extLst>
              <a:ext uri="{FF2B5EF4-FFF2-40B4-BE49-F238E27FC236}">
                <a16:creationId xmlns:a16="http://schemas.microsoft.com/office/drawing/2014/main" id="{F0DCCBEA-6736-F6E0-1CF7-0089539279E4}"/>
              </a:ext>
            </a:extLst>
          </p:cNvPr>
          <p:cNvGrpSpPr/>
          <p:nvPr/>
        </p:nvGrpSpPr>
        <p:grpSpPr>
          <a:xfrm>
            <a:off x="1165102" y="2059949"/>
            <a:ext cx="9153690" cy="3459943"/>
            <a:chOff x="1165102" y="2059949"/>
            <a:chExt cx="9153690" cy="3459943"/>
          </a:xfrm>
        </p:grpSpPr>
        <p:pic>
          <p:nvPicPr>
            <p:cNvPr id="15" name="图片 14">
              <a:extLst>
                <a:ext uri="{FF2B5EF4-FFF2-40B4-BE49-F238E27FC236}">
                  <a16:creationId xmlns:a16="http://schemas.microsoft.com/office/drawing/2014/main" id="{38BE0361-ED53-A0B7-CF26-F8E24D9E8344}"/>
                </a:ext>
              </a:extLst>
            </p:cNvPr>
            <p:cNvPicPr>
              <a:picLocks noChangeAspect="1"/>
            </p:cNvPicPr>
            <p:nvPr/>
          </p:nvPicPr>
          <p:blipFill rotWithShape="1">
            <a:blip r:embed="rId3"/>
            <a:srcRect l="1889" t="23224" r="1747" b="18498"/>
            <a:stretch/>
          </p:blipFill>
          <p:spPr>
            <a:xfrm>
              <a:off x="1165102" y="2059949"/>
              <a:ext cx="9153690" cy="3459943"/>
            </a:xfrm>
            <a:prstGeom prst="rect">
              <a:avLst/>
            </a:prstGeom>
          </p:spPr>
        </p:pic>
        <p:pic>
          <p:nvPicPr>
            <p:cNvPr id="17" name="图片 16">
              <a:extLst>
                <a:ext uri="{FF2B5EF4-FFF2-40B4-BE49-F238E27FC236}">
                  <a16:creationId xmlns:a16="http://schemas.microsoft.com/office/drawing/2014/main" id="{4BCCADD5-CF7E-E3A7-9592-17DFC709B48A}"/>
                </a:ext>
              </a:extLst>
            </p:cNvPr>
            <p:cNvPicPr>
              <a:picLocks noChangeAspect="1"/>
            </p:cNvPicPr>
            <p:nvPr/>
          </p:nvPicPr>
          <p:blipFill>
            <a:blip r:embed="rId4"/>
            <a:stretch>
              <a:fillRect/>
            </a:stretch>
          </p:blipFill>
          <p:spPr>
            <a:xfrm>
              <a:off x="2316721" y="3429000"/>
              <a:ext cx="935152" cy="371092"/>
            </a:xfrm>
            <a:prstGeom prst="rect">
              <a:avLst/>
            </a:prstGeom>
          </p:spPr>
        </p:pic>
      </p:grpSp>
      <p:sp>
        <p:nvSpPr>
          <p:cNvPr id="19" name="箭头: 下 18">
            <a:extLst>
              <a:ext uri="{FF2B5EF4-FFF2-40B4-BE49-F238E27FC236}">
                <a16:creationId xmlns:a16="http://schemas.microsoft.com/office/drawing/2014/main" id="{F4777719-9920-5ED9-8F25-B15F65AEDD5A}"/>
              </a:ext>
            </a:extLst>
          </p:cNvPr>
          <p:cNvSpPr/>
          <p:nvPr/>
        </p:nvSpPr>
        <p:spPr>
          <a:xfrm>
            <a:off x="8477881" y="1338107"/>
            <a:ext cx="496561" cy="563361"/>
          </a:xfrm>
          <a:prstGeom prst="downArrow">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0" name="箭头: 下 19">
            <a:extLst>
              <a:ext uri="{FF2B5EF4-FFF2-40B4-BE49-F238E27FC236}">
                <a16:creationId xmlns:a16="http://schemas.microsoft.com/office/drawing/2014/main" id="{56D93C22-BABB-DB34-54E0-7B317DDB7D57}"/>
              </a:ext>
            </a:extLst>
          </p:cNvPr>
          <p:cNvSpPr/>
          <p:nvPr/>
        </p:nvSpPr>
        <p:spPr>
          <a:xfrm>
            <a:off x="5493666" y="1338106"/>
            <a:ext cx="496561" cy="563361"/>
          </a:xfrm>
          <a:prstGeom prst="downArrow">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Tree>
    <p:extLst>
      <p:ext uri="{BB962C8B-B14F-4D97-AF65-F5344CB8AC3E}">
        <p14:creationId xmlns:p14="http://schemas.microsoft.com/office/powerpoint/2010/main" val="6196149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 name="组合 46">
            <a:extLst>
              <a:ext uri="{FF2B5EF4-FFF2-40B4-BE49-F238E27FC236}">
                <a16:creationId xmlns:a16="http://schemas.microsoft.com/office/drawing/2014/main" id="{3361CB2F-97BE-42C5-9C65-B8FEBFE71E99}"/>
              </a:ext>
            </a:extLst>
          </p:cNvPr>
          <p:cNvGrpSpPr/>
          <p:nvPr/>
        </p:nvGrpSpPr>
        <p:grpSpPr>
          <a:xfrm flipH="1">
            <a:off x="531627" y="1338107"/>
            <a:ext cx="1522519" cy="155713"/>
            <a:chOff x="871869" y="5224005"/>
            <a:chExt cx="3723459" cy="380811"/>
          </a:xfrm>
        </p:grpSpPr>
        <p:sp>
          <p:nvSpPr>
            <p:cNvPr id="62" name="矩形 61">
              <a:extLst>
                <a:ext uri="{FF2B5EF4-FFF2-40B4-BE49-F238E27FC236}">
                  <a16:creationId xmlns:a16="http://schemas.microsoft.com/office/drawing/2014/main" id="{2CAF1C9A-26D5-4B86-90D3-50AC0B99B5E0}"/>
                </a:ext>
              </a:extLst>
            </p:cNvPr>
            <p:cNvSpPr/>
            <p:nvPr/>
          </p:nvSpPr>
          <p:spPr>
            <a:xfrm flipV="1">
              <a:off x="871869" y="5224006"/>
              <a:ext cx="380810" cy="380810"/>
            </a:xfrm>
            <a:prstGeom prst="rect">
              <a:avLst/>
            </a:prstGeom>
            <a:solidFill>
              <a:srgbClr val="441D61">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字魂105号-简雅黑" panose="00000500000000000000" pitchFamily="2" charset="-122"/>
                <a:ea typeface="字魂105号-简雅黑" panose="00000500000000000000" pitchFamily="2" charset="-122"/>
                <a:cs typeface="字魂105号-简雅黑" panose="00000500000000000000" pitchFamily="2" charset="-122"/>
              </a:endParaRPr>
            </a:p>
          </p:txBody>
        </p:sp>
        <p:sp>
          <p:nvSpPr>
            <p:cNvPr id="63" name="矩形 62">
              <a:extLst>
                <a:ext uri="{FF2B5EF4-FFF2-40B4-BE49-F238E27FC236}">
                  <a16:creationId xmlns:a16="http://schemas.microsoft.com/office/drawing/2014/main" id="{6D182903-D870-42EF-A727-9FF7A8491C15}"/>
                </a:ext>
              </a:extLst>
            </p:cNvPr>
            <p:cNvSpPr/>
            <p:nvPr/>
          </p:nvSpPr>
          <p:spPr>
            <a:xfrm flipV="1">
              <a:off x="1533147" y="5224006"/>
              <a:ext cx="380810" cy="380810"/>
            </a:xfrm>
            <a:prstGeom prst="rect">
              <a:avLst/>
            </a:prstGeom>
            <a:solidFill>
              <a:srgbClr val="441D6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字魂105号-简雅黑" panose="00000500000000000000" pitchFamily="2" charset="-122"/>
                <a:ea typeface="字魂105号-简雅黑" panose="00000500000000000000" pitchFamily="2" charset="-122"/>
                <a:cs typeface="字魂105号-简雅黑" panose="00000500000000000000" pitchFamily="2" charset="-122"/>
              </a:endParaRPr>
            </a:p>
          </p:txBody>
        </p:sp>
        <p:sp>
          <p:nvSpPr>
            <p:cNvPr id="64" name="矩形 63">
              <a:extLst>
                <a:ext uri="{FF2B5EF4-FFF2-40B4-BE49-F238E27FC236}">
                  <a16:creationId xmlns:a16="http://schemas.microsoft.com/office/drawing/2014/main" id="{846D8C15-012F-4E1B-8D01-CEAD740688B4}"/>
                </a:ext>
              </a:extLst>
            </p:cNvPr>
            <p:cNvSpPr/>
            <p:nvPr/>
          </p:nvSpPr>
          <p:spPr>
            <a:xfrm flipV="1">
              <a:off x="2194424" y="5224006"/>
              <a:ext cx="380810" cy="380810"/>
            </a:xfrm>
            <a:prstGeom prst="rect">
              <a:avLst/>
            </a:prstGeom>
            <a:solidFill>
              <a:srgbClr val="441D61">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latin typeface="字魂105号-简雅黑" panose="00000500000000000000" pitchFamily="2" charset="-122"/>
                <a:ea typeface="字魂105号-简雅黑" panose="00000500000000000000" pitchFamily="2" charset="-122"/>
                <a:cs typeface="字魂105号-简雅黑" panose="00000500000000000000" pitchFamily="2" charset="-122"/>
              </a:endParaRPr>
            </a:p>
          </p:txBody>
        </p:sp>
        <p:sp>
          <p:nvSpPr>
            <p:cNvPr id="65" name="矩形 64">
              <a:extLst>
                <a:ext uri="{FF2B5EF4-FFF2-40B4-BE49-F238E27FC236}">
                  <a16:creationId xmlns:a16="http://schemas.microsoft.com/office/drawing/2014/main" id="{B8809F30-4FC4-47B3-A3DC-BD1D915197BB}"/>
                </a:ext>
              </a:extLst>
            </p:cNvPr>
            <p:cNvSpPr/>
            <p:nvPr/>
          </p:nvSpPr>
          <p:spPr>
            <a:xfrm flipV="1">
              <a:off x="2855702" y="5224006"/>
              <a:ext cx="380810" cy="380810"/>
            </a:xfrm>
            <a:prstGeom prst="rect">
              <a:avLst/>
            </a:prstGeom>
            <a:solidFill>
              <a:srgbClr val="441D6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字魂105号-简雅黑" panose="00000500000000000000" pitchFamily="2" charset="-122"/>
                <a:ea typeface="字魂105号-简雅黑" panose="00000500000000000000" pitchFamily="2" charset="-122"/>
                <a:cs typeface="字魂105号-简雅黑" panose="00000500000000000000" pitchFamily="2" charset="-122"/>
              </a:endParaRPr>
            </a:p>
          </p:txBody>
        </p:sp>
        <p:sp>
          <p:nvSpPr>
            <p:cNvPr id="66" name="矩形 65">
              <a:extLst>
                <a:ext uri="{FF2B5EF4-FFF2-40B4-BE49-F238E27FC236}">
                  <a16:creationId xmlns:a16="http://schemas.microsoft.com/office/drawing/2014/main" id="{0DD6797F-2D7D-4C39-8E94-C4F819BE87AA}"/>
                </a:ext>
              </a:extLst>
            </p:cNvPr>
            <p:cNvSpPr/>
            <p:nvPr/>
          </p:nvSpPr>
          <p:spPr>
            <a:xfrm flipV="1">
              <a:off x="3516980" y="5224006"/>
              <a:ext cx="380810" cy="380810"/>
            </a:xfrm>
            <a:prstGeom prst="rect">
              <a:avLst/>
            </a:prstGeom>
            <a:solidFill>
              <a:srgbClr val="441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字魂105号-简雅黑" panose="00000500000000000000" pitchFamily="2" charset="-122"/>
                <a:ea typeface="字魂105号-简雅黑" panose="00000500000000000000" pitchFamily="2" charset="-122"/>
                <a:cs typeface="字魂105号-简雅黑" panose="00000500000000000000" pitchFamily="2" charset="-122"/>
              </a:endParaRPr>
            </a:p>
          </p:txBody>
        </p:sp>
        <p:sp>
          <p:nvSpPr>
            <p:cNvPr id="67" name="矩形 66">
              <a:extLst>
                <a:ext uri="{FF2B5EF4-FFF2-40B4-BE49-F238E27FC236}">
                  <a16:creationId xmlns:a16="http://schemas.microsoft.com/office/drawing/2014/main" id="{2514FA78-499A-43DB-9485-58D446B29473}"/>
                </a:ext>
              </a:extLst>
            </p:cNvPr>
            <p:cNvSpPr/>
            <p:nvPr/>
          </p:nvSpPr>
          <p:spPr>
            <a:xfrm flipV="1">
              <a:off x="4214518" y="5224005"/>
              <a:ext cx="380810" cy="380810"/>
            </a:xfrm>
            <a:prstGeom prst="rect">
              <a:avLst/>
            </a:prstGeom>
            <a:solidFill>
              <a:srgbClr val="441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字魂105号-简雅黑" panose="00000500000000000000" pitchFamily="2" charset="-122"/>
                <a:ea typeface="字魂105号-简雅黑" panose="00000500000000000000" pitchFamily="2" charset="-122"/>
                <a:cs typeface="字魂105号-简雅黑" panose="00000500000000000000" pitchFamily="2" charset="-122"/>
              </a:endParaRPr>
            </a:p>
          </p:txBody>
        </p:sp>
      </p:grpSp>
      <p:pic>
        <p:nvPicPr>
          <p:cNvPr id="2" name="图片 1">
            <a:extLst>
              <a:ext uri="{FF2B5EF4-FFF2-40B4-BE49-F238E27FC236}">
                <a16:creationId xmlns:a16="http://schemas.microsoft.com/office/drawing/2014/main" id="{3B41F84A-D01C-4EB1-AE82-60064F632231}"/>
              </a:ext>
            </a:extLst>
          </p:cNvPr>
          <p:cNvPicPr>
            <a:picLocks noChangeAspect="1"/>
          </p:cNvPicPr>
          <p:nvPr/>
        </p:nvPicPr>
        <p:blipFill>
          <a:blip r:embed="rId4"/>
          <a:stretch>
            <a:fillRect/>
          </a:stretch>
        </p:blipFill>
        <p:spPr>
          <a:xfrm>
            <a:off x="4893591" y="1635203"/>
            <a:ext cx="6941127" cy="3801773"/>
          </a:xfrm>
          <a:prstGeom prst="rect">
            <a:avLst/>
          </a:prstGeom>
        </p:spPr>
      </p:pic>
      <p:sp>
        <p:nvSpPr>
          <p:cNvPr id="3" name="图形">
            <a:extLst>
              <a:ext uri="{FF2B5EF4-FFF2-40B4-BE49-F238E27FC236}">
                <a16:creationId xmlns:a16="http://schemas.microsoft.com/office/drawing/2014/main" id="{968DD067-56AC-16EB-E0BB-02B63CD8B36F}"/>
              </a:ext>
            </a:extLst>
          </p:cNvPr>
          <p:cNvSpPr txBox="1"/>
          <p:nvPr>
            <p:custDataLst>
              <p:tags r:id="rId1"/>
            </p:custDataLst>
          </p:nvPr>
        </p:nvSpPr>
        <p:spPr>
          <a:xfrm>
            <a:off x="496809" y="673456"/>
            <a:ext cx="4112666" cy="523220"/>
          </a:xfrm>
          <a:prstGeom prst="rect">
            <a:avLst/>
          </a:prstGeom>
          <a:noFill/>
        </p:spPr>
        <p:txBody>
          <a:bodyPr wrap="square" rtlCol="0" anchor="t">
            <a:spAutoFit/>
          </a:bodyPr>
          <a:lstStyle/>
          <a:p>
            <a:r>
              <a:rPr lang="en-US" altLang="zh-CN" sz="2800" cap="all" dirty="0">
                <a:solidFill>
                  <a:schemeClr val="tx1">
                    <a:lumMod val="75000"/>
                    <a:lumOff val="25000"/>
                  </a:schemeClr>
                </a:solidFill>
                <a:latin typeface="思源宋体 CN Heavy" panose="02020900000000000000" charset="-122"/>
                <a:ea typeface="思源宋体 CN Heavy" panose="02020900000000000000" charset="-122"/>
                <a:cs typeface="思源宋体 CN Heavy" panose="02020900000000000000" charset="-122"/>
                <a:sym typeface="+mn-ea"/>
              </a:rPr>
              <a:t>2.</a:t>
            </a:r>
            <a:r>
              <a:rPr lang="zh-CN" altLang="en-US" sz="2800" cap="all" dirty="0">
                <a:solidFill>
                  <a:schemeClr val="tx1">
                    <a:lumMod val="75000"/>
                    <a:lumOff val="25000"/>
                  </a:schemeClr>
                </a:solidFill>
                <a:latin typeface="思源宋体 CN Heavy" panose="02020900000000000000" charset="-122"/>
                <a:ea typeface="思源宋体 CN Heavy" panose="02020900000000000000" charset="-122"/>
                <a:cs typeface="思源宋体 CN Heavy" panose="02020900000000000000" charset="-122"/>
                <a:sym typeface="+mn-ea"/>
              </a:rPr>
              <a:t>专利建档</a:t>
            </a:r>
            <a:r>
              <a:rPr lang="en-US" altLang="zh-CN" sz="2800" cap="all" dirty="0">
                <a:solidFill>
                  <a:schemeClr val="tx1">
                    <a:lumMod val="75000"/>
                    <a:lumOff val="25000"/>
                  </a:schemeClr>
                </a:solidFill>
                <a:latin typeface="思源宋体 CN Heavy" panose="02020900000000000000" charset="-122"/>
                <a:ea typeface="思源宋体 CN Heavy" panose="02020900000000000000" charset="-122"/>
                <a:cs typeface="思源宋体 CN Heavy" panose="02020900000000000000" charset="-122"/>
                <a:sym typeface="+mn-ea"/>
              </a:rPr>
              <a:t>—</a:t>
            </a:r>
            <a:r>
              <a:rPr lang="zh-CN" altLang="en-US" sz="2800" cap="all" dirty="0">
                <a:solidFill>
                  <a:srgbClr val="C00000"/>
                </a:solidFill>
                <a:latin typeface="思源宋体 CN Heavy" panose="02020900000000000000" charset="-122"/>
                <a:ea typeface="思源宋体 CN Heavy" panose="02020900000000000000" charset="-122"/>
                <a:cs typeface="思源宋体 CN Heavy" panose="02020900000000000000" charset="-122"/>
                <a:sym typeface="+mn-ea"/>
              </a:rPr>
              <a:t>组合盘点</a:t>
            </a:r>
            <a:endParaRPr lang="zh-CN" altLang="en-US" sz="2800" cap="all" dirty="0">
              <a:solidFill>
                <a:srgbClr val="C00000"/>
              </a:solidFill>
              <a:uFillTx/>
              <a:latin typeface="思源宋体 CN Heavy" panose="02020900000000000000" charset="-122"/>
              <a:ea typeface="思源宋体 CN Heavy" panose="02020900000000000000" charset="-122"/>
              <a:cs typeface="思源宋体 CN Heavy" panose="02020900000000000000" charset="-122"/>
              <a:sym typeface="+mn-ea"/>
            </a:endParaRPr>
          </a:p>
        </p:txBody>
      </p:sp>
      <p:sp>
        <p:nvSpPr>
          <p:cNvPr id="8" name="文本框 7">
            <a:extLst>
              <a:ext uri="{FF2B5EF4-FFF2-40B4-BE49-F238E27FC236}">
                <a16:creationId xmlns:a16="http://schemas.microsoft.com/office/drawing/2014/main" id="{09139A5D-552C-0462-EC7C-614B32B78018}"/>
              </a:ext>
            </a:extLst>
          </p:cNvPr>
          <p:cNvSpPr txBox="1"/>
          <p:nvPr/>
        </p:nvSpPr>
        <p:spPr>
          <a:xfrm>
            <a:off x="687340" y="2159871"/>
            <a:ext cx="3521322" cy="3360022"/>
          </a:xfrm>
          <a:prstGeom prst="rect">
            <a:avLst/>
          </a:prstGeom>
          <a:noFill/>
        </p:spPr>
        <p:txBody>
          <a:bodyPr wrap="square" rtlCol="0">
            <a:spAutoFit/>
          </a:bodyPr>
          <a:lstStyle/>
          <a:p>
            <a:pPr marL="285750" indent="-285750">
              <a:lnSpc>
                <a:spcPct val="150000"/>
              </a:lnSpc>
              <a:buFont typeface="Wingdings" panose="05000000000000000000" pitchFamily="2" charset="2"/>
              <a:buChar char="Ø"/>
            </a:pPr>
            <a:r>
              <a:rPr lang="zh-CN" altLang="en-US" sz="2400" kern="0" dirty="0">
                <a:latin typeface="微软雅黑" panose="020B0503020204020204" pitchFamily="34" charset="-122"/>
                <a:ea typeface="微软雅黑" panose="020B0503020204020204" pitchFamily="34" charset="-122"/>
                <a:cs typeface="Times New Roman" panose="02020603050405020304" pitchFamily="18" charset="0"/>
              </a:rPr>
              <a:t>技术领域相同的专利可以构成专利组合，</a:t>
            </a:r>
            <a:r>
              <a:rPr lang="zh-CN" altLang="en-US" sz="2400" b="1" kern="0" dirty="0">
                <a:latin typeface="微软雅黑" panose="020B0503020204020204" pitchFamily="34" charset="-122"/>
                <a:ea typeface="微软雅黑" panose="020B0503020204020204" pitchFamily="34" charset="-122"/>
                <a:cs typeface="Times New Roman" panose="02020603050405020304" pitchFamily="18" charset="0"/>
              </a:rPr>
              <a:t>每个专利组合不超过</a:t>
            </a:r>
            <a:r>
              <a:rPr lang="en-US" altLang="zh-CN" sz="2400" b="1" kern="0" dirty="0">
                <a:latin typeface="微软雅黑" panose="020B0503020204020204" pitchFamily="34" charset="-122"/>
                <a:ea typeface="微软雅黑" panose="020B0503020204020204" pitchFamily="34" charset="-122"/>
                <a:cs typeface="Times New Roman" panose="02020603050405020304" pitchFamily="18" charset="0"/>
              </a:rPr>
              <a:t>10</a:t>
            </a:r>
            <a:r>
              <a:rPr lang="zh-CN" altLang="en-US" sz="2400" b="1" kern="0" dirty="0">
                <a:latin typeface="微软雅黑" panose="020B0503020204020204" pitchFamily="34" charset="-122"/>
                <a:ea typeface="微软雅黑" panose="020B0503020204020204" pitchFamily="34" charset="-122"/>
                <a:cs typeface="Times New Roman" panose="02020603050405020304" pitchFamily="18" charset="0"/>
              </a:rPr>
              <a:t>件，</a:t>
            </a:r>
            <a:r>
              <a:rPr lang="zh-CN" altLang="en-US" sz="2400" kern="0" dirty="0">
                <a:latin typeface="微软雅黑" panose="020B0503020204020204" pitchFamily="34" charset="-122"/>
                <a:ea typeface="微软雅黑" panose="020B0503020204020204" pitchFamily="34" charset="-122"/>
                <a:cs typeface="Times New Roman" panose="02020603050405020304" pitchFamily="18" charset="0"/>
              </a:rPr>
              <a:t>可以通过关键词检索专利，进行组合。</a:t>
            </a:r>
            <a:endParaRPr lang="zh-CN" altLang="zh-CN" sz="2400" kern="100" dirty="0">
              <a:latin typeface="微软雅黑" panose="020B0503020204020204" pitchFamily="34" charset="-122"/>
              <a:ea typeface="微软雅黑" panose="020B0503020204020204" pitchFamily="34" charset="-122"/>
              <a:cs typeface="Times New Roman" panose="02020603050405020304" pitchFamily="18" charset="0"/>
            </a:endParaRPr>
          </a:p>
          <a:p>
            <a:pPr marL="285750" indent="-285750">
              <a:lnSpc>
                <a:spcPct val="150000"/>
              </a:lnSpc>
              <a:buFont typeface="Wingdings" panose="05000000000000000000" pitchFamily="2" charset="2"/>
              <a:buChar char="Ø"/>
            </a:pPr>
            <a:endParaRPr lang="zh-CN" altLang="en-US" sz="2400" dirty="0"/>
          </a:p>
        </p:txBody>
      </p:sp>
    </p:spTree>
    <p:extLst>
      <p:ext uri="{BB962C8B-B14F-4D97-AF65-F5344CB8AC3E}">
        <p14:creationId xmlns:p14="http://schemas.microsoft.com/office/powerpoint/2010/main" val="9614900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 name="组合 46">
            <a:extLst>
              <a:ext uri="{FF2B5EF4-FFF2-40B4-BE49-F238E27FC236}">
                <a16:creationId xmlns:a16="http://schemas.microsoft.com/office/drawing/2014/main" id="{3361CB2F-97BE-42C5-9C65-B8FEBFE71E99}"/>
              </a:ext>
            </a:extLst>
          </p:cNvPr>
          <p:cNvGrpSpPr/>
          <p:nvPr/>
        </p:nvGrpSpPr>
        <p:grpSpPr>
          <a:xfrm flipH="1">
            <a:off x="531627" y="1338107"/>
            <a:ext cx="1522519" cy="155713"/>
            <a:chOff x="871869" y="5224005"/>
            <a:chExt cx="3723459" cy="380811"/>
          </a:xfrm>
        </p:grpSpPr>
        <p:sp>
          <p:nvSpPr>
            <p:cNvPr id="62" name="矩形 61">
              <a:extLst>
                <a:ext uri="{FF2B5EF4-FFF2-40B4-BE49-F238E27FC236}">
                  <a16:creationId xmlns:a16="http://schemas.microsoft.com/office/drawing/2014/main" id="{2CAF1C9A-26D5-4B86-90D3-50AC0B99B5E0}"/>
                </a:ext>
              </a:extLst>
            </p:cNvPr>
            <p:cNvSpPr/>
            <p:nvPr/>
          </p:nvSpPr>
          <p:spPr>
            <a:xfrm flipV="1">
              <a:off x="871869" y="5224006"/>
              <a:ext cx="380810" cy="380810"/>
            </a:xfrm>
            <a:prstGeom prst="rect">
              <a:avLst/>
            </a:prstGeom>
            <a:solidFill>
              <a:srgbClr val="441D61">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字魂105号-简雅黑" panose="00000500000000000000" pitchFamily="2" charset="-122"/>
                <a:ea typeface="字魂105号-简雅黑" panose="00000500000000000000" pitchFamily="2" charset="-122"/>
                <a:cs typeface="字魂105号-简雅黑" panose="00000500000000000000" pitchFamily="2" charset="-122"/>
              </a:endParaRPr>
            </a:p>
          </p:txBody>
        </p:sp>
        <p:sp>
          <p:nvSpPr>
            <p:cNvPr id="63" name="矩形 62">
              <a:extLst>
                <a:ext uri="{FF2B5EF4-FFF2-40B4-BE49-F238E27FC236}">
                  <a16:creationId xmlns:a16="http://schemas.microsoft.com/office/drawing/2014/main" id="{6D182903-D870-42EF-A727-9FF7A8491C15}"/>
                </a:ext>
              </a:extLst>
            </p:cNvPr>
            <p:cNvSpPr/>
            <p:nvPr/>
          </p:nvSpPr>
          <p:spPr>
            <a:xfrm flipV="1">
              <a:off x="1533147" y="5224006"/>
              <a:ext cx="380810" cy="380810"/>
            </a:xfrm>
            <a:prstGeom prst="rect">
              <a:avLst/>
            </a:prstGeom>
            <a:solidFill>
              <a:srgbClr val="441D6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字魂105号-简雅黑" panose="00000500000000000000" pitchFamily="2" charset="-122"/>
                <a:ea typeface="字魂105号-简雅黑" panose="00000500000000000000" pitchFamily="2" charset="-122"/>
                <a:cs typeface="字魂105号-简雅黑" panose="00000500000000000000" pitchFamily="2" charset="-122"/>
              </a:endParaRPr>
            </a:p>
          </p:txBody>
        </p:sp>
        <p:sp>
          <p:nvSpPr>
            <p:cNvPr id="64" name="矩形 63">
              <a:extLst>
                <a:ext uri="{FF2B5EF4-FFF2-40B4-BE49-F238E27FC236}">
                  <a16:creationId xmlns:a16="http://schemas.microsoft.com/office/drawing/2014/main" id="{846D8C15-012F-4E1B-8D01-CEAD740688B4}"/>
                </a:ext>
              </a:extLst>
            </p:cNvPr>
            <p:cNvSpPr/>
            <p:nvPr/>
          </p:nvSpPr>
          <p:spPr>
            <a:xfrm flipV="1">
              <a:off x="2194424" y="5224006"/>
              <a:ext cx="380810" cy="380810"/>
            </a:xfrm>
            <a:prstGeom prst="rect">
              <a:avLst/>
            </a:prstGeom>
            <a:solidFill>
              <a:srgbClr val="441D61">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latin typeface="字魂105号-简雅黑" panose="00000500000000000000" pitchFamily="2" charset="-122"/>
                <a:ea typeface="字魂105号-简雅黑" panose="00000500000000000000" pitchFamily="2" charset="-122"/>
                <a:cs typeface="字魂105号-简雅黑" panose="00000500000000000000" pitchFamily="2" charset="-122"/>
              </a:endParaRPr>
            </a:p>
          </p:txBody>
        </p:sp>
        <p:sp>
          <p:nvSpPr>
            <p:cNvPr id="65" name="矩形 64">
              <a:extLst>
                <a:ext uri="{FF2B5EF4-FFF2-40B4-BE49-F238E27FC236}">
                  <a16:creationId xmlns:a16="http://schemas.microsoft.com/office/drawing/2014/main" id="{B8809F30-4FC4-47B3-A3DC-BD1D915197BB}"/>
                </a:ext>
              </a:extLst>
            </p:cNvPr>
            <p:cNvSpPr/>
            <p:nvPr/>
          </p:nvSpPr>
          <p:spPr>
            <a:xfrm flipV="1">
              <a:off x="2855702" y="5224006"/>
              <a:ext cx="380810" cy="380810"/>
            </a:xfrm>
            <a:prstGeom prst="rect">
              <a:avLst/>
            </a:prstGeom>
            <a:solidFill>
              <a:srgbClr val="441D6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字魂105号-简雅黑" panose="00000500000000000000" pitchFamily="2" charset="-122"/>
                <a:ea typeface="字魂105号-简雅黑" panose="00000500000000000000" pitchFamily="2" charset="-122"/>
                <a:cs typeface="字魂105号-简雅黑" panose="00000500000000000000" pitchFamily="2" charset="-122"/>
              </a:endParaRPr>
            </a:p>
          </p:txBody>
        </p:sp>
        <p:sp>
          <p:nvSpPr>
            <p:cNvPr id="66" name="矩形 65">
              <a:extLst>
                <a:ext uri="{FF2B5EF4-FFF2-40B4-BE49-F238E27FC236}">
                  <a16:creationId xmlns:a16="http://schemas.microsoft.com/office/drawing/2014/main" id="{0DD6797F-2D7D-4C39-8E94-C4F819BE87AA}"/>
                </a:ext>
              </a:extLst>
            </p:cNvPr>
            <p:cNvSpPr/>
            <p:nvPr/>
          </p:nvSpPr>
          <p:spPr>
            <a:xfrm flipV="1">
              <a:off x="3516980" y="5224006"/>
              <a:ext cx="380810" cy="380810"/>
            </a:xfrm>
            <a:prstGeom prst="rect">
              <a:avLst/>
            </a:prstGeom>
            <a:solidFill>
              <a:srgbClr val="441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字魂105号-简雅黑" panose="00000500000000000000" pitchFamily="2" charset="-122"/>
                <a:ea typeface="字魂105号-简雅黑" panose="00000500000000000000" pitchFamily="2" charset="-122"/>
                <a:cs typeface="字魂105号-简雅黑" panose="00000500000000000000" pitchFamily="2" charset="-122"/>
              </a:endParaRPr>
            </a:p>
          </p:txBody>
        </p:sp>
        <p:sp>
          <p:nvSpPr>
            <p:cNvPr id="67" name="矩形 66">
              <a:extLst>
                <a:ext uri="{FF2B5EF4-FFF2-40B4-BE49-F238E27FC236}">
                  <a16:creationId xmlns:a16="http://schemas.microsoft.com/office/drawing/2014/main" id="{2514FA78-499A-43DB-9485-58D446B29473}"/>
                </a:ext>
              </a:extLst>
            </p:cNvPr>
            <p:cNvSpPr/>
            <p:nvPr/>
          </p:nvSpPr>
          <p:spPr>
            <a:xfrm flipV="1">
              <a:off x="4214518" y="5224005"/>
              <a:ext cx="380810" cy="380810"/>
            </a:xfrm>
            <a:prstGeom prst="rect">
              <a:avLst/>
            </a:prstGeom>
            <a:solidFill>
              <a:srgbClr val="441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字魂105号-简雅黑" panose="00000500000000000000" pitchFamily="2" charset="-122"/>
                <a:ea typeface="字魂105号-简雅黑" panose="00000500000000000000" pitchFamily="2" charset="-122"/>
                <a:cs typeface="字魂105号-简雅黑" panose="00000500000000000000" pitchFamily="2" charset="-122"/>
              </a:endParaRPr>
            </a:p>
          </p:txBody>
        </p:sp>
      </p:grpSp>
      <p:pic>
        <p:nvPicPr>
          <p:cNvPr id="3" name="图片 2">
            <a:extLst>
              <a:ext uri="{FF2B5EF4-FFF2-40B4-BE49-F238E27FC236}">
                <a16:creationId xmlns:a16="http://schemas.microsoft.com/office/drawing/2014/main" id="{9310D1D6-ED9A-4680-AC80-8C04C62891CA}"/>
              </a:ext>
            </a:extLst>
          </p:cNvPr>
          <p:cNvPicPr>
            <a:picLocks noChangeAspect="1"/>
          </p:cNvPicPr>
          <p:nvPr/>
        </p:nvPicPr>
        <p:blipFill>
          <a:blip r:embed="rId4"/>
          <a:stretch>
            <a:fillRect/>
          </a:stretch>
        </p:blipFill>
        <p:spPr>
          <a:xfrm>
            <a:off x="2415222" y="1196676"/>
            <a:ext cx="8359164" cy="5396853"/>
          </a:xfrm>
          <a:prstGeom prst="rect">
            <a:avLst/>
          </a:prstGeom>
        </p:spPr>
      </p:pic>
      <p:sp>
        <p:nvSpPr>
          <p:cNvPr id="4" name="图形">
            <a:extLst>
              <a:ext uri="{FF2B5EF4-FFF2-40B4-BE49-F238E27FC236}">
                <a16:creationId xmlns:a16="http://schemas.microsoft.com/office/drawing/2014/main" id="{764C557C-48BE-BA9F-EB6C-157FBF1538A2}"/>
              </a:ext>
            </a:extLst>
          </p:cNvPr>
          <p:cNvSpPr txBox="1"/>
          <p:nvPr>
            <p:custDataLst>
              <p:tags r:id="rId1"/>
            </p:custDataLst>
          </p:nvPr>
        </p:nvSpPr>
        <p:spPr>
          <a:xfrm>
            <a:off x="496809" y="673456"/>
            <a:ext cx="4112666" cy="523220"/>
          </a:xfrm>
          <a:prstGeom prst="rect">
            <a:avLst/>
          </a:prstGeom>
          <a:noFill/>
        </p:spPr>
        <p:txBody>
          <a:bodyPr wrap="square" rtlCol="0" anchor="t">
            <a:spAutoFit/>
          </a:bodyPr>
          <a:lstStyle/>
          <a:p>
            <a:r>
              <a:rPr lang="en-US" altLang="zh-CN" sz="2800" cap="all" dirty="0">
                <a:solidFill>
                  <a:schemeClr val="tx1">
                    <a:lumMod val="75000"/>
                    <a:lumOff val="25000"/>
                  </a:schemeClr>
                </a:solidFill>
                <a:latin typeface="思源宋体 CN Heavy" panose="02020900000000000000" charset="-122"/>
                <a:ea typeface="思源宋体 CN Heavy" panose="02020900000000000000" charset="-122"/>
                <a:cs typeface="思源宋体 CN Heavy" panose="02020900000000000000" charset="-122"/>
                <a:sym typeface="+mn-ea"/>
              </a:rPr>
              <a:t>2.</a:t>
            </a:r>
            <a:r>
              <a:rPr lang="zh-CN" altLang="en-US" sz="2800" cap="all" dirty="0">
                <a:solidFill>
                  <a:schemeClr val="tx1">
                    <a:lumMod val="75000"/>
                    <a:lumOff val="25000"/>
                  </a:schemeClr>
                </a:solidFill>
                <a:latin typeface="思源宋体 CN Heavy" panose="02020900000000000000" charset="-122"/>
                <a:ea typeface="思源宋体 CN Heavy" panose="02020900000000000000" charset="-122"/>
                <a:cs typeface="思源宋体 CN Heavy" panose="02020900000000000000" charset="-122"/>
                <a:sym typeface="+mn-ea"/>
              </a:rPr>
              <a:t>专利建档</a:t>
            </a:r>
            <a:r>
              <a:rPr lang="en-US" altLang="zh-CN" sz="2800" cap="all" dirty="0">
                <a:solidFill>
                  <a:schemeClr val="tx1">
                    <a:lumMod val="75000"/>
                    <a:lumOff val="25000"/>
                  </a:schemeClr>
                </a:solidFill>
                <a:latin typeface="思源宋体 CN Heavy" panose="02020900000000000000" charset="-122"/>
                <a:ea typeface="思源宋体 CN Heavy" panose="02020900000000000000" charset="-122"/>
                <a:cs typeface="思源宋体 CN Heavy" panose="02020900000000000000" charset="-122"/>
                <a:sym typeface="+mn-ea"/>
              </a:rPr>
              <a:t>—</a:t>
            </a:r>
            <a:r>
              <a:rPr lang="zh-CN" altLang="en-US" sz="2800" cap="all" dirty="0">
                <a:solidFill>
                  <a:srgbClr val="C00000"/>
                </a:solidFill>
                <a:latin typeface="思源宋体 CN Heavy" panose="02020900000000000000" charset="-122"/>
                <a:ea typeface="思源宋体 CN Heavy" panose="02020900000000000000" charset="-122"/>
                <a:cs typeface="思源宋体 CN Heavy" panose="02020900000000000000" charset="-122"/>
                <a:sym typeface="+mn-ea"/>
              </a:rPr>
              <a:t>组合盘点</a:t>
            </a:r>
            <a:endParaRPr lang="zh-CN" altLang="en-US" sz="2800" cap="all" dirty="0">
              <a:solidFill>
                <a:srgbClr val="C00000"/>
              </a:solidFill>
              <a:uFillTx/>
              <a:latin typeface="思源宋体 CN Heavy" panose="02020900000000000000" charset="-122"/>
              <a:ea typeface="思源宋体 CN Heavy" panose="02020900000000000000" charset="-122"/>
              <a:cs typeface="思源宋体 CN Heavy" panose="02020900000000000000" charset="-122"/>
              <a:sym typeface="+mn-ea"/>
            </a:endParaRPr>
          </a:p>
        </p:txBody>
      </p:sp>
      <p:sp>
        <p:nvSpPr>
          <p:cNvPr id="5" name="文本框 4">
            <a:extLst>
              <a:ext uri="{FF2B5EF4-FFF2-40B4-BE49-F238E27FC236}">
                <a16:creationId xmlns:a16="http://schemas.microsoft.com/office/drawing/2014/main" id="{92E58919-2C89-527C-1A54-CDB5C9557315}"/>
              </a:ext>
            </a:extLst>
          </p:cNvPr>
          <p:cNvSpPr txBox="1"/>
          <p:nvPr/>
        </p:nvSpPr>
        <p:spPr>
          <a:xfrm>
            <a:off x="687339" y="3429000"/>
            <a:ext cx="1541133" cy="461665"/>
          </a:xfrm>
          <a:prstGeom prst="rect">
            <a:avLst/>
          </a:prstGeom>
          <a:noFill/>
        </p:spPr>
        <p:txBody>
          <a:bodyPr wrap="square" rtlCol="0">
            <a:spAutoFit/>
          </a:bodyPr>
          <a:lstStyle/>
          <a:p>
            <a:pPr marL="285750" indent="-285750">
              <a:buFont typeface="Wingdings" panose="05000000000000000000" pitchFamily="2" charset="2"/>
              <a:buChar char="Ø"/>
            </a:pPr>
            <a:r>
              <a:rPr lang="zh-CN" altLang="en-US" sz="2400" dirty="0"/>
              <a:t>方式一</a:t>
            </a:r>
          </a:p>
        </p:txBody>
      </p:sp>
    </p:spTree>
    <p:extLst>
      <p:ext uri="{BB962C8B-B14F-4D97-AF65-F5344CB8AC3E}">
        <p14:creationId xmlns:p14="http://schemas.microsoft.com/office/powerpoint/2010/main" val="45922901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 name="组合 46">
            <a:extLst>
              <a:ext uri="{FF2B5EF4-FFF2-40B4-BE49-F238E27FC236}">
                <a16:creationId xmlns:a16="http://schemas.microsoft.com/office/drawing/2014/main" id="{3361CB2F-97BE-42C5-9C65-B8FEBFE71E99}"/>
              </a:ext>
            </a:extLst>
          </p:cNvPr>
          <p:cNvGrpSpPr/>
          <p:nvPr/>
        </p:nvGrpSpPr>
        <p:grpSpPr>
          <a:xfrm flipH="1">
            <a:off x="531627" y="1338107"/>
            <a:ext cx="1522519" cy="155713"/>
            <a:chOff x="871869" y="5224005"/>
            <a:chExt cx="3723459" cy="380811"/>
          </a:xfrm>
        </p:grpSpPr>
        <p:sp>
          <p:nvSpPr>
            <p:cNvPr id="62" name="矩形 61">
              <a:extLst>
                <a:ext uri="{FF2B5EF4-FFF2-40B4-BE49-F238E27FC236}">
                  <a16:creationId xmlns:a16="http://schemas.microsoft.com/office/drawing/2014/main" id="{2CAF1C9A-26D5-4B86-90D3-50AC0B99B5E0}"/>
                </a:ext>
              </a:extLst>
            </p:cNvPr>
            <p:cNvSpPr/>
            <p:nvPr/>
          </p:nvSpPr>
          <p:spPr>
            <a:xfrm flipV="1">
              <a:off x="871869" y="5224006"/>
              <a:ext cx="380810" cy="380810"/>
            </a:xfrm>
            <a:prstGeom prst="rect">
              <a:avLst/>
            </a:prstGeom>
            <a:solidFill>
              <a:srgbClr val="441D61">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字魂105号-简雅黑" panose="00000500000000000000" pitchFamily="2" charset="-122"/>
                <a:ea typeface="字魂105号-简雅黑" panose="00000500000000000000" pitchFamily="2" charset="-122"/>
                <a:cs typeface="字魂105号-简雅黑" panose="00000500000000000000" pitchFamily="2" charset="-122"/>
              </a:endParaRPr>
            </a:p>
          </p:txBody>
        </p:sp>
        <p:sp>
          <p:nvSpPr>
            <p:cNvPr id="63" name="矩形 62">
              <a:extLst>
                <a:ext uri="{FF2B5EF4-FFF2-40B4-BE49-F238E27FC236}">
                  <a16:creationId xmlns:a16="http://schemas.microsoft.com/office/drawing/2014/main" id="{6D182903-D870-42EF-A727-9FF7A8491C15}"/>
                </a:ext>
              </a:extLst>
            </p:cNvPr>
            <p:cNvSpPr/>
            <p:nvPr/>
          </p:nvSpPr>
          <p:spPr>
            <a:xfrm flipV="1">
              <a:off x="1533147" y="5224006"/>
              <a:ext cx="380810" cy="380810"/>
            </a:xfrm>
            <a:prstGeom prst="rect">
              <a:avLst/>
            </a:prstGeom>
            <a:solidFill>
              <a:srgbClr val="441D6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字魂105号-简雅黑" panose="00000500000000000000" pitchFamily="2" charset="-122"/>
                <a:ea typeface="字魂105号-简雅黑" panose="00000500000000000000" pitchFamily="2" charset="-122"/>
                <a:cs typeface="字魂105号-简雅黑" panose="00000500000000000000" pitchFamily="2" charset="-122"/>
              </a:endParaRPr>
            </a:p>
          </p:txBody>
        </p:sp>
        <p:sp>
          <p:nvSpPr>
            <p:cNvPr id="64" name="矩形 63">
              <a:extLst>
                <a:ext uri="{FF2B5EF4-FFF2-40B4-BE49-F238E27FC236}">
                  <a16:creationId xmlns:a16="http://schemas.microsoft.com/office/drawing/2014/main" id="{846D8C15-012F-4E1B-8D01-CEAD740688B4}"/>
                </a:ext>
              </a:extLst>
            </p:cNvPr>
            <p:cNvSpPr/>
            <p:nvPr/>
          </p:nvSpPr>
          <p:spPr>
            <a:xfrm flipV="1">
              <a:off x="2194424" y="5224006"/>
              <a:ext cx="380810" cy="380810"/>
            </a:xfrm>
            <a:prstGeom prst="rect">
              <a:avLst/>
            </a:prstGeom>
            <a:solidFill>
              <a:srgbClr val="441D61">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latin typeface="字魂105号-简雅黑" panose="00000500000000000000" pitchFamily="2" charset="-122"/>
                <a:ea typeface="字魂105号-简雅黑" panose="00000500000000000000" pitchFamily="2" charset="-122"/>
                <a:cs typeface="字魂105号-简雅黑" panose="00000500000000000000" pitchFamily="2" charset="-122"/>
              </a:endParaRPr>
            </a:p>
          </p:txBody>
        </p:sp>
        <p:sp>
          <p:nvSpPr>
            <p:cNvPr id="65" name="矩形 64">
              <a:extLst>
                <a:ext uri="{FF2B5EF4-FFF2-40B4-BE49-F238E27FC236}">
                  <a16:creationId xmlns:a16="http://schemas.microsoft.com/office/drawing/2014/main" id="{B8809F30-4FC4-47B3-A3DC-BD1D915197BB}"/>
                </a:ext>
              </a:extLst>
            </p:cNvPr>
            <p:cNvSpPr/>
            <p:nvPr/>
          </p:nvSpPr>
          <p:spPr>
            <a:xfrm flipV="1">
              <a:off x="2855702" y="5224006"/>
              <a:ext cx="380810" cy="380810"/>
            </a:xfrm>
            <a:prstGeom prst="rect">
              <a:avLst/>
            </a:prstGeom>
            <a:solidFill>
              <a:srgbClr val="441D6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字魂105号-简雅黑" panose="00000500000000000000" pitchFamily="2" charset="-122"/>
                <a:ea typeface="字魂105号-简雅黑" panose="00000500000000000000" pitchFamily="2" charset="-122"/>
                <a:cs typeface="字魂105号-简雅黑" panose="00000500000000000000" pitchFamily="2" charset="-122"/>
              </a:endParaRPr>
            </a:p>
          </p:txBody>
        </p:sp>
        <p:sp>
          <p:nvSpPr>
            <p:cNvPr id="66" name="矩形 65">
              <a:extLst>
                <a:ext uri="{FF2B5EF4-FFF2-40B4-BE49-F238E27FC236}">
                  <a16:creationId xmlns:a16="http://schemas.microsoft.com/office/drawing/2014/main" id="{0DD6797F-2D7D-4C39-8E94-C4F819BE87AA}"/>
                </a:ext>
              </a:extLst>
            </p:cNvPr>
            <p:cNvSpPr/>
            <p:nvPr/>
          </p:nvSpPr>
          <p:spPr>
            <a:xfrm flipV="1">
              <a:off x="3516980" y="5224006"/>
              <a:ext cx="380810" cy="380810"/>
            </a:xfrm>
            <a:prstGeom prst="rect">
              <a:avLst/>
            </a:prstGeom>
            <a:solidFill>
              <a:srgbClr val="441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字魂105号-简雅黑" panose="00000500000000000000" pitchFamily="2" charset="-122"/>
                <a:ea typeface="字魂105号-简雅黑" panose="00000500000000000000" pitchFamily="2" charset="-122"/>
                <a:cs typeface="字魂105号-简雅黑" panose="00000500000000000000" pitchFamily="2" charset="-122"/>
              </a:endParaRPr>
            </a:p>
          </p:txBody>
        </p:sp>
        <p:sp>
          <p:nvSpPr>
            <p:cNvPr id="67" name="矩形 66">
              <a:extLst>
                <a:ext uri="{FF2B5EF4-FFF2-40B4-BE49-F238E27FC236}">
                  <a16:creationId xmlns:a16="http://schemas.microsoft.com/office/drawing/2014/main" id="{2514FA78-499A-43DB-9485-58D446B29473}"/>
                </a:ext>
              </a:extLst>
            </p:cNvPr>
            <p:cNvSpPr/>
            <p:nvPr/>
          </p:nvSpPr>
          <p:spPr>
            <a:xfrm flipV="1">
              <a:off x="4214518" y="5224005"/>
              <a:ext cx="380810" cy="380810"/>
            </a:xfrm>
            <a:prstGeom prst="rect">
              <a:avLst/>
            </a:prstGeom>
            <a:solidFill>
              <a:srgbClr val="441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字魂105号-简雅黑" panose="00000500000000000000" pitchFamily="2" charset="-122"/>
                <a:ea typeface="字魂105号-简雅黑" panose="00000500000000000000" pitchFamily="2" charset="-122"/>
                <a:cs typeface="字魂105号-简雅黑" panose="00000500000000000000" pitchFamily="2" charset="-122"/>
              </a:endParaRPr>
            </a:p>
          </p:txBody>
        </p:sp>
      </p:grpSp>
      <p:pic>
        <p:nvPicPr>
          <p:cNvPr id="3" name="图片 2">
            <a:extLst>
              <a:ext uri="{FF2B5EF4-FFF2-40B4-BE49-F238E27FC236}">
                <a16:creationId xmlns:a16="http://schemas.microsoft.com/office/drawing/2014/main" id="{389E2440-4755-43BB-A1A2-EEAB74C47A41}"/>
              </a:ext>
            </a:extLst>
          </p:cNvPr>
          <p:cNvPicPr>
            <a:picLocks noChangeAspect="1"/>
          </p:cNvPicPr>
          <p:nvPr/>
        </p:nvPicPr>
        <p:blipFill>
          <a:blip r:embed="rId4"/>
          <a:stretch>
            <a:fillRect/>
          </a:stretch>
        </p:blipFill>
        <p:spPr>
          <a:xfrm>
            <a:off x="3647146" y="315234"/>
            <a:ext cx="8098006" cy="6315426"/>
          </a:xfrm>
          <a:prstGeom prst="rect">
            <a:avLst/>
          </a:prstGeom>
        </p:spPr>
      </p:pic>
      <p:sp>
        <p:nvSpPr>
          <p:cNvPr id="4" name="图形">
            <a:extLst>
              <a:ext uri="{FF2B5EF4-FFF2-40B4-BE49-F238E27FC236}">
                <a16:creationId xmlns:a16="http://schemas.microsoft.com/office/drawing/2014/main" id="{E4973B1F-E0B0-EEC9-9AED-0B8077221181}"/>
              </a:ext>
            </a:extLst>
          </p:cNvPr>
          <p:cNvSpPr txBox="1"/>
          <p:nvPr>
            <p:custDataLst>
              <p:tags r:id="rId1"/>
            </p:custDataLst>
          </p:nvPr>
        </p:nvSpPr>
        <p:spPr>
          <a:xfrm>
            <a:off x="496809" y="673456"/>
            <a:ext cx="4112666" cy="523220"/>
          </a:xfrm>
          <a:prstGeom prst="rect">
            <a:avLst/>
          </a:prstGeom>
          <a:noFill/>
        </p:spPr>
        <p:txBody>
          <a:bodyPr wrap="square" rtlCol="0" anchor="t">
            <a:spAutoFit/>
          </a:bodyPr>
          <a:lstStyle/>
          <a:p>
            <a:r>
              <a:rPr lang="en-US" altLang="zh-CN" sz="2800" cap="all" dirty="0">
                <a:solidFill>
                  <a:schemeClr val="tx1">
                    <a:lumMod val="75000"/>
                    <a:lumOff val="25000"/>
                  </a:schemeClr>
                </a:solidFill>
                <a:latin typeface="思源宋体 CN Heavy" panose="02020900000000000000" charset="-122"/>
                <a:ea typeface="思源宋体 CN Heavy" panose="02020900000000000000" charset="-122"/>
                <a:cs typeface="思源宋体 CN Heavy" panose="02020900000000000000" charset="-122"/>
                <a:sym typeface="+mn-ea"/>
              </a:rPr>
              <a:t>2.</a:t>
            </a:r>
            <a:r>
              <a:rPr lang="zh-CN" altLang="en-US" sz="2800" cap="all" dirty="0">
                <a:solidFill>
                  <a:schemeClr val="tx1">
                    <a:lumMod val="75000"/>
                    <a:lumOff val="25000"/>
                  </a:schemeClr>
                </a:solidFill>
                <a:latin typeface="思源宋体 CN Heavy" panose="02020900000000000000" charset="-122"/>
                <a:ea typeface="思源宋体 CN Heavy" panose="02020900000000000000" charset="-122"/>
                <a:cs typeface="思源宋体 CN Heavy" panose="02020900000000000000" charset="-122"/>
                <a:sym typeface="+mn-ea"/>
              </a:rPr>
              <a:t>专利建档</a:t>
            </a:r>
            <a:r>
              <a:rPr lang="en-US" altLang="zh-CN" sz="2800" cap="all" dirty="0">
                <a:solidFill>
                  <a:schemeClr val="tx1">
                    <a:lumMod val="75000"/>
                    <a:lumOff val="25000"/>
                  </a:schemeClr>
                </a:solidFill>
                <a:latin typeface="思源宋体 CN Heavy" panose="02020900000000000000" charset="-122"/>
                <a:ea typeface="思源宋体 CN Heavy" panose="02020900000000000000" charset="-122"/>
                <a:cs typeface="思源宋体 CN Heavy" panose="02020900000000000000" charset="-122"/>
                <a:sym typeface="+mn-ea"/>
              </a:rPr>
              <a:t>—</a:t>
            </a:r>
            <a:r>
              <a:rPr lang="zh-CN" altLang="en-US" sz="2800" cap="all" dirty="0">
                <a:solidFill>
                  <a:srgbClr val="C00000"/>
                </a:solidFill>
                <a:latin typeface="思源宋体 CN Heavy" panose="02020900000000000000" charset="-122"/>
                <a:ea typeface="思源宋体 CN Heavy" panose="02020900000000000000" charset="-122"/>
                <a:cs typeface="思源宋体 CN Heavy" panose="02020900000000000000" charset="-122"/>
                <a:sym typeface="+mn-ea"/>
              </a:rPr>
              <a:t>组合盘点</a:t>
            </a:r>
            <a:endParaRPr lang="zh-CN" altLang="en-US" sz="2800" cap="all" dirty="0">
              <a:solidFill>
                <a:srgbClr val="C00000"/>
              </a:solidFill>
              <a:uFillTx/>
              <a:latin typeface="思源宋体 CN Heavy" panose="02020900000000000000" charset="-122"/>
              <a:ea typeface="思源宋体 CN Heavy" panose="02020900000000000000" charset="-122"/>
              <a:cs typeface="思源宋体 CN Heavy" panose="02020900000000000000" charset="-122"/>
              <a:sym typeface="+mn-ea"/>
            </a:endParaRPr>
          </a:p>
        </p:txBody>
      </p:sp>
      <p:sp>
        <p:nvSpPr>
          <p:cNvPr id="5" name="文本框 4">
            <a:extLst>
              <a:ext uri="{FF2B5EF4-FFF2-40B4-BE49-F238E27FC236}">
                <a16:creationId xmlns:a16="http://schemas.microsoft.com/office/drawing/2014/main" id="{490F248B-6CEE-9F20-9213-CD52671AADF0}"/>
              </a:ext>
            </a:extLst>
          </p:cNvPr>
          <p:cNvSpPr txBox="1"/>
          <p:nvPr/>
        </p:nvSpPr>
        <p:spPr>
          <a:xfrm>
            <a:off x="687339" y="3429000"/>
            <a:ext cx="1541133" cy="461665"/>
          </a:xfrm>
          <a:prstGeom prst="rect">
            <a:avLst/>
          </a:prstGeom>
          <a:noFill/>
        </p:spPr>
        <p:txBody>
          <a:bodyPr wrap="square" rtlCol="0">
            <a:spAutoFit/>
          </a:bodyPr>
          <a:lstStyle/>
          <a:p>
            <a:pPr marL="285750" indent="-285750">
              <a:buFont typeface="Wingdings" panose="05000000000000000000" pitchFamily="2" charset="2"/>
              <a:buChar char="Ø"/>
            </a:pPr>
            <a:r>
              <a:rPr lang="zh-CN" altLang="en-US" sz="2400" dirty="0"/>
              <a:t>方式二</a:t>
            </a:r>
          </a:p>
        </p:txBody>
      </p:sp>
    </p:spTree>
    <p:extLst>
      <p:ext uri="{BB962C8B-B14F-4D97-AF65-F5344CB8AC3E}">
        <p14:creationId xmlns:p14="http://schemas.microsoft.com/office/powerpoint/2010/main" val="7953376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 name="组合 46">
            <a:extLst>
              <a:ext uri="{FF2B5EF4-FFF2-40B4-BE49-F238E27FC236}">
                <a16:creationId xmlns:a16="http://schemas.microsoft.com/office/drawing/2014/main" id="{3361CB2F-97BE-42C5-9C65-B8FEBFE71E99}"/>
              </a:ext>
            </a:extLst>
          </p:cNvPr>
          <p:cNvGrpSpPr/>
          <p:nvPr/>
        </p:nvGrpSpPr>
        <p:grpSpPr>
          <a:xfrm flipH="1">
            <a:off x="531627" y="1338107"/>
            <a:ext cx="1522519" cy="155713"/>
            <a:chOff x="871869" y="5224005"/>
            <a:chExt cx="3723459" cy="380811"/>
          </a:xfrm>
        </p:grpSpPr>
        <p:sp>
          <p:nvSpPr>
            <p:cNvPr id="62" name="矩形 61">
              <a:extLst>
                <a:ext uri="{FF2B5EF4-FFF2-40B4-BE49-F238E27FC236}">
                  <a16:creationId xmlns:a16="http://schemas.microsoft.com/office/drawing/2014/main" id="{2CAF1C9A-26D5-4B86-90D3-50AC0B99B5E0}"/>
                </a:ext>
              </a:extLst>
            </p:cNvPr>
            <p:cNvSpPr/>
            <p:nvPr/>
          </p:nvSpPr>
          <p:spPr>
            <a:xfrm flipV="1">
              <a:off x="871869" y="5224006"/>
              <a:ext cx="380810" cy="380810"/>
            </a:xfrm>
            <a:prstGeom prst="rect">
              <a:avLst/>
            </a:prstGeom>
            <a:solidFill>
              <a:srgbClr val="441D61">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字魂105号-简雅黑" panose="00000500000000000000" pitchFamily="2" charset="-122"/>
                <a:ea typeface="字魂105号-简雅黑" panose="00000500000000000000" pitchFamily="2" charset="-122"/>
                <a:cs typeface="字魂105号-简雅黑" panose="00000500000000000000" pitchFamily="2" charset="-122"/>
              </a:endParaRPr>
            </a:p>
          </p:txBody>
        </p:sp>
        <p:sp>
          <p:nvSpPr>
            <p:cNvPr id="63" name="矩形 62">
              <a:extLst>
                <a:ext uri="{FF2B5EF4-FFF2-40B4-BE49-F238E27FC236}">
                  <a16:creationId xmlns:a16="http://schemas.microsoft.com/office/drawing/2014/main" id="{6D182903-D870-42EF-A727-9FF7A8491C15}"/>
                </a:ext>
              </a:extLst>
            </p:cNvPr>
            <p:cNvSpPr/>
            <p:nvPr/>
          </p:nvSpPr>
          <p:spPr>
            <a:xfrm flipV="1">
              <a:off x="1533147" y="5224006"/>
              <a:ext cx="380810" cy="380810"/>
            </a:xfrm>
            <a:prstGeom prst="rect">
              <a:avLst/>
            </a:prstGeom>
            <a:solidFill>
              <a:srgbClr val="441D6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字魂105号-简雅黑" panose="00000500000000000000" pitchFamily="2" charset="-122"/>
                <a:ea typeface="字魂105号-简雅黑" panose="00000500000000000000" pitchFamily="2" charset="-122"/>
                <a:cs typeface="字魂105号-简雅黑" panose="00000500000000000000" pitchFamily="2" charset="-122"/>
              </a:endParaRPr>
            </a:p>
          </p:txBody>
        </p:sp>
        <p:sp>
          <p:nvSpPr>
            <p:cNvPr id="64" name="矩形 63">
              <a:extLst>
                <a:ext uri="{FF2B5EF4-FFF2-40B4-BE49-F238E27FC236}">
                  <a16:creationId xmlns:a16="http://schemas.microsoft.com/office/drawing/2014/main" id="{846D8C15-012F-4E1B-8D01-CEAD740688B4}"/>
                </a:ext>
              </a:extLst>
            </p:cNvPr>
            <p:cNvSpPr/>
            <p:nvPr/>
          </p:nvSpPr>
          <p:spPr>
            <a:xfrm flipV="1">
              <a:off x="2194424" y="5224006"/>
              <a:ext cx="380810" cy="380810"/>
            </a:xfrm>
            <a:prstGeom prst="rect">
              <a:avLst/>
            </a:prstGeom>
            <a:solidFill>
              <a:srgbClr val="441D61">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latin typeface="字魂105号-简雅黑" panose="00000500000000000000" pitchFamily="2" charset="-122"/>
                <a:ea typeface="字魂105号-简雅黑" panose="00000500000000000000" pitchFamily="2" charset="-122"/>
                <a:cs typeface="字魂105号-简雅黑" panose="00000500000000000000" pitchFamily="2" charset="-122"/>
              </a:endParaRPr>
            </a:p>
          </p:txBody>
        </p:sp>
        <p:sp>
          <p:nvSpPr>
            <p:cNvPr id="65" name="矩形 64">
              <a:extLst>
                <a:ext uri="{FF2B5EF4-FFF2-40B4-BE49-F238E27FC236}">
                  <a16:creationId xmlns:a16="http://schemas.microsoft.com/office/drawing/2014/main" id="{B8809F30-4FC4-47B3-A3DC-BD1D915197BB}"/>
                </a:ext>
              </a:extLst>
            </p:cNvPr>
            <p:cNvSpPr/>
            <p:nvPr/>
          </p:nvSpPr>
          <p:spPr>
            <a:xfrm flipV="1">
              <a:off x="2855702" y="5224006"/>
              <a:ext cx="380810" cy="380810"/>
            </a:xfrm>
            <a:prstGeom prst="rect">
              <a:avLst/>
            </a:prstGeom>
            <a:solidFill>
              <a:srgbClr val="441D6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字魂105号-简雅黑" panose="00000500000000000000" pitchFamily="2" charset="-122"/>
                <a:ea typeface="字魂105号-简雅黑" panose="00000500000000000000" pitchFamily="2" charset="-122"/>
                <a:cs typeface="字魂105号-简雅黑" panose="00000500000000000000" pitchFamily="2" charset="-122"/>
              </a:endParaRPr>
            </a:p>
          </p:txBody>
        </p:sp>
        <p:sp>
          <p:nvSpPr>
            <p:cNvPr id="66" name="矩形 65">
              <a:extLst>
                <a:ext uri="{FF2B5EF4-FFF2-40B4-BE49-F238E27FC236}">
                  <a16:creationId xmlns:a16="http://schemas.microsoft.com/office/drawing/2014/main" id="{0DD6797F-2D7D-4C39-8E94-C4F819BE87AA}"/>
                </a:ext>
              </a:extLst>
            </p:cNvPr>
            <p:cNvSpPr/>
            <p:nvPr/>
          </p:nvSpPr>
          <p:spPr>
            <a:xfrm flipV="1">
              <a:off x="3516980" y="5224006"/>
              <a:ext cx="380810" cy="380810"/>
            </a:xfrm>
            <a:prstGeom prst="rect">
              <a:avLst/>
            </a:prstGeom>
            <a:solidFill>
              <a:srgbClr val="441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字魂105号-简雅黑" panose="00000500000000000000" pitchFamily="2" charset="-122"/>
                <a:ea typeface="字魂105号-简雅黑" panose="00000500000000000000" pitchFamily="2" charset="-122"/>
                <a:cs typeface="字魂105号-简雅黑" panose="00000500000000000000" pitchFamily="2" charset="-122"/>
              </a:endParaRPr>
            </a:p>
          </p:txBody>
        </p:sp>
        <p:sp>
          <p:nvSpPr>
            <p:cNvPr id="67" name="矩形 66">
              <a:extLst>
                <a:ext uri="{FF2B5EF4-FFF2-40B4-BE49-F238E27FC236}">
                  <a16:creationId xmlns:a16="http://schemas.microsoft.com/office/drawing/2014/main" id="{2514FA78-499A-43DB-9485-58D446B29473}"/>
                </a:ext>
              </a:extLst>
            </p:cNvPr>
            <p:cNvSpPr/>
            <p:nvPr/>
          </p:nvSpPr>
          <p:spPr>
            <a:xfrm flipV="1">
              <a:off x="4214518" y="5224005"/>
              <a:ext cx="380810" cy="380810"/>
            </a:xfrm>
            <a:prstGeom prst="rect">
              <a:avLst/>
            </a:prstGeom>
            <a:solidFill>
              <a:srgbClr val="441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字魂105号-简雅黑" panose="00000500000000000000" pitchFamily="2" charset="-122"/>
                <a:ea typeface="字魂105号-简雅黑" panose="00000500000000000000" pitchFamily="2" charset="-122"/>
                <a:cs typeface="字魂105号-简雅黑" panose="00000500000000000000" pitchFamily="2" charset="-122"/>
              </a:endParaRPr>
            </a:p>
          </p:txBody>
        </p:sp>
      </p:grpSp>
      <p:pic>
        <p:nvPicPr>
          <p:cNvPr id="2" name="图片 1">
            <a:extLst>
              <a:ext uri="{FF2B5EF4-FFF2-40B4-BE49-F238E27FC236}">
                <a16:creationId xmlns:a16="http://schemas.microsoft.com/office/drawing/2014/main" id="{2EA0C0FE-67A5-421E-A93E-8345F0CCD04B}"/>
              </a:ext>
            </a:extLst>
          </p:cNvPr>
          <p:cNvPicPr>
            <a:picLocks noChangeAspect="1"/>
          </p:cNvPicPr>
          <p:nvPr/>
        </p:nvPicPr>
        <p:blipFill rotWithShape="1">
          <a:blip r:embed="rId4"/>
          <a:srcRect t="35707"/>
          <a:stretch/>
        </p:blipFill>
        <p:spPr>
          <a:xfrm>
            <a:off x="3916685" y="1981825"/>
            <a:ext cx="7753350" cy="3208918"/>
          </a:xfrm>
          <a:prstGeom prst="rect">
            <a:avLst/>
          </a:prstGeom>
        </p:spPr>
      </p:pic>
      <p:sp>
        <p:nvSpPr>
          <p:cNvPr id="3" name="文本框 2">
            <a:extLst>
              <a:ext uri="{FF2B5EF4-FFF2-40B4-BE49-F238E27FC236}">
                <a16:creationId xmlns:a16="http://schemas.microsoft.com/office/drawing/2014/main" id="{03D308FD-6914-4E55-8C6C-A66DC4DDFBC8}"/>
              </a:ext>
            </a:extLst>
          </p:cNvPr>
          <p:cNvSpPr txBox="1"/>
          <p:nvPr/>
        </p:nvSpPr>
        <p:spPr>
          <a:xfrm>
            <a:off x="385472" y="2083954"/>
            <a:ext cx="3181634" cy="3785652"/>
          </a:xfrm>
          <a:prstGeom prst="rect">
            <a:avLst/>
          </a:prstGeom>
          <a:noFill/>
        </p:spPr>
        <p:txBody>
          <a:bodyPr wrap="square" rtlCol="0">
            <a:spAutoFit/>
          </a:bodyPr>
          <a:lstStyle/>
          <a:p>
            <a:pPr marL="285750" indent="-285750">
              <a:buFont typeface="Wingdings" panose="05000000000000000000" pitchFamily="2" charset="2"/>
              <a:buChar char="Ø"/>
            </a:pPr>
            <a:r>
              <a:rPr lang="zh-CN" altLang="en-US" sz="2400" dirty="0"/>
              <a:t>对组合专利名称和专利技术特征进行填写</a:t>
            </a:r>
            <a:endParaRPr lang="en-US" altLang="zh-CN" sz="2400" dirty="0"/>
          </a:p>
          <a:p>
            <a:pPr marL="285750" indent="-285750">
              <a:buFont typeface="Wingdings" panose="05000000000000000000" pitchFamily="2" charset="2"/>
              <a:buChar char="Ø"/>
            </a:pPr>
            <a:endParaRPr lang="en-US" altLang="zh-CN" sz="2400" dirty="0"/>
          </a:p>
          <a:p>
            <a:pPr marL="285750" indent="-285750">
              <a:buFont typeface="Wingdings" panose="05000000000000000000" pitchFamily="2" charset="2"/>
              <a:buChar char="Ø"/>
            </a:pPr>
            <a:r>
              <a:rPr lang="zh-CN" altLang="en-US" sz="2400" dirty="0"/>
              <a:t>对专利组合后的科技成果进行概括，形成组合专利名称</a:t>
            </a:r>
            <a:endParaRPr lang="en-US" altLang="zh-CN" sz="2400" dirty="0"/>
          </a:p>
          <a:p>
            <a:pPr marL="285750" indent="-285750">
              <a:buFont typeface="Wingdings" panose="05000000000000000000" pitchFamily="2" charset="2"/>
              <a:buChar char="Ø"/>
            </a:pPr>
            <a:endParaRPr lang="en-US" altLang="zh-CN" sz="2400" dirty="0"/>
          </a:p>
          <a:p>
            <a:pPr marL="285750" indent="-285750">
              <a:buFont typeface="Wingdings" panose="05000000000000000000" pitchFamily="2" charset="2"/>
              <a:buChar char="Ø"/>
            </a:pPr>
            <a:r>
              <a:rPr lang="zh-CN" altLang="en-US" sz="2400" dirty="0"/>
              <a:t>其他填写内容参照逐件盘点</a:t>
            </a:r>
          </a:p>
        </p:txBody>
      </p:sp>
      <p:sp>
        <p:nvSpPr>
          <p:cNvPr id="4" name="图形">
            <a:extLst>
              <a:ext uri="{FF2B5EF4-FFF2-40B4-BE49-F238E27FC236}">
                <a16:creationId xmlns:a16="http://schemas.microsoft.com/office/drawing/2014/main" id="{5A454A1F-1206-3E44-B163-65C7CECEA052}"/>
              </a:ext>
            </a:extLst>
          </p:cNvPr>
          <p:cNvSpPr txBox="1"/>
          <p:nvPr>
            <p:custDataLst>
              <p:tags r:id="rId1"/>
            </p:custDataLst>
          </p:nvPr>
        </p:nvSpPr>
        <p:spPr>
          <a:xfrm>
            <a:off x="496809" y="673456"/>
            <a:ext cx="4112666" cy="523220"/>
          </a:xfrm>
          <a:prstGeom prst="rect">
            <a:avLst/>
          </a:prstGeom>
          <a:noFill/>
        </p:spPr>
        <p:txBody>
          <a:bodyPr wrap="square" rtlCol="0" anchor="t">
            <a:spAutoFit/>
          </a:bodyPr>
          <a:lstStyle/>
          <a:p>
            <a:r>
              <a:rPr lang="en-US" altLang="zh-CN" sz="2800" cap="all" dirty="0">
                <a:solidFill>
                  <a:schemeClr val="tx1">
                    <a:lumMod val="75000"/>
                    <a:lumOff val="25000"/>
                  </a:schemeClr>
                </a:solidFill>
                <a:latin typeface="思源宋体 CN Heavy" panose="02020900000000000000" charset="-122"/>
                <a:ea typeface="思源宋体 CN Heavy" panose="02020900000000000000" charset="-122"/>
                <a:cs typeface="思源宋体 CN Heavy" panose="02020900000000000000" charset="-122"/>
                <a:sym typeface="+mn-ea"/>
              </a:rPr>
              <a:t>2.</a:t>
            </a:r>
            <a:r>
              <a:rPr lang="zh-CN" altLang="en-US" sz="2800" cap="all" dirty="0">
                <a:solidFill>
                  <a:schemeClr val="tx1">
                    <a:lumMod val="75000"/>
                    <a:lumOff val="25000"/>
                  </a:schemeClr>
                </a:solidFill>
                <a:latin typeface="思源宋体 CN Heavy" panose="02020900000000000000" charset="-122"/>
                <a:ea typeface="思源宋体 CN Heavy" panose="02020900000000000000" charset="-122"/>
                <a:cs typeface="思源宋体 CN Heavy" panose="02020900000000000000" charset="-122"/>
                <a:sym typeface="+mn-ea"/>
              </a:rPr>
              <a:t>专利建档</a:t>
            </a:r>
            <a:r>
              <a:rPr lang="en-US" altLang="zh-CN" sz="2800" cap="all" dirty="0">
                <a:solidFill>
                  <a:schemeClr val="tx1">
                    <a:lumMod val="75000"/>
                    <a:lumOff val="25000"/>
                  </a:schemeClr>
                </a:solidFill>
                <a:latin typeface="思源宋体 CN Heavy" panose="02020900000000000000" charset="-122"/>
                <a:ea typeface="思源宋体 CN Heavy" panose="02020900000000000000" charset="-122"/>
                <a:cs typeface="思源宋体 CN Heavy" panose="02020900000000000000" charset="-122"/>
                <a:sym typeface="+mn-ea"/>
              </a:rPr>
              <a:t>—</a:t>
            </a:r>
            <a:r>
              <a:rPr lang="zh-CN" altLang="en-US" sz="2800" cap="all" dirty="0">
                <a:solidFill>
                  <a:srgbClr val="C00000"/>
                </a:solidFill>
                <a:latin typeface="思源宋体 CN Heavy" panose="02020900000000000000" charset="-122"/>
                <a:ea typeface="思源宋体 CN Heavy" panose="02020900000000000000" charset="-122"/>
                <a:cs typeface="思源宋体 CN Heavy" panose="02020900000000000000" charset="-122"/>
                <a:sym typeface="+mn-ea"/>
              </a:rPr>
              <a:t>组合盘点</a:t>
            </a:r>
            <a:endParaRPr lang="zh-CN" altLang="en-US" sz="2800" cap="all" dirty="0">
              <a:solidFill>
                <a:srgbClr val="C00000"/>
              </a:solidFill>
              <a:uFillTx/>
              <a:latin typeface="思源宋体 CN Heavy" panose="02020900000000000000" charset="-122"/>
              <a:ea typeface="思源宋体 CN Heavy" panose="02020900000000000000" charset="-122"/>
              <a:cs typeface="思源宋体 CN Heavy" panose="02020900000000000000" charset="-122"/>
              <a:sym typeface="+mn-ea"/>
            </a:endParaRPr>
          </a:p>
        </p:txBody>
      </p:sp>
    </p:spTree>
    <p:extLst>
      <p:ext uri="{BB962C8B-B14F-4D97-AF65-F5344CB8AC3E}">
        <p14:creationId xmlns:p14="http://schemas.microsoft.com/office/powerpoint/2010/main" val="249351804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 name="组合 46">
            <a:extLst>
              <a:ext uri="{FF2B5EF4-FFF2-40B4-BE49-F238E27FC236}">
                <a16:creationId xmlns:a16="http://schemas.microsoft.com/office/drawing/2014/main" id="{3361CB2F-97BE-42C5-9C65-B8FEBFE71E99}"/>
              </a:ext>
            </a:extLst>
          </p:cNvPr>
          <p:cNvGrpSpPr/>
          <p:nvPr/>
        </p:nvGrpSpPr>
        <p:grpSpPr>
          <a:xfrm flipH="1">
            <a:off x="531627" y="1338107"/>
            <a:ext cx="1522519" cy="155713"/>
            <a:chOff x="871869" y="5224005"/>
            <a:chExt cx="3723459" cy="380811"/>
          </a:xfrm>
        </p:grpSpPr>
        <p:sp>
          <p:nvSpPr>
            <p:cNvPr id="62" name="矩形 61">
              <a:extLst>
                <a:ext uri="{FF2B5EF4-FFF2-40B4-BE49-F238E27FC236}">
                  <a16:creationId xmlns:a16="http://schemas.microsoft.com/office/drawing/2014/main" id="{2CAF1C9A-26D5-4B86-90D3-50AC0B99B5E0}"/>
                </a:ext>
              </a:extLst>
            </p:cNvPr>
            <p:cNvSpPr/>
            <p:nvPr/>
          </p:nvSpPr>
          <p:spPr>
            <a:xfrm flipV="1">
              <a:off x="871869" y="5224006"/>
              <a:ext cx="380810" cy="380810"/>
            </a:xfrm>
            <a:prstGeom prst="rect">
              <a:avLst/>
            </a:prstGeom>
            <a:solidFill>
              <a:srgbClr val="441D61">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字魂105号-简雅黑" panose="00000500000000000000" pitchFamily="2" charset="-122"/>
                <a:ea typeface="字魂105号-简雅黑" panose="00000500000000000000" pitchFamily="2" charset="-122"/>
                <a:cs typeface="字魂105号-简雅黑" panose="00000500000000000000" pitchFamily="2" charset="-122"/>
              </a:endParaRPr>
            </a:p>
          </p:txBody>
        </p:sp>
        <p:sp>
          <p:nvSpPr>
            <p:cNvPr id="63" name="矩形 62">
              <a:extLst>
                <a:ext uri="{FF2B5EF4-FFF2-40B4-BE49-F238E27FC236}">
                  <a16:creationId xmlns:a16="http://schemas.microsoft.com/office/drawing/2014/main" id="{6D182903-D870-42EF-A727-9FF7A8491C15}"/>
                </a:ext>
              </a:extLst>
            </p:cNvPr>
            <p:cNvSpPr/>
            <p:nvPr/>
          </p:nvSpPr>
          <p:spPr>
            <a:xfrm flipV="1">
              <a:off x="1533147" y="5224006"/>
              <a:ext cx="380810" cy="380810"/>
            </a:xfrm>
            <a:prstGeom prst="rect">
              <a:avLst/>
            </a:prstGeom>
            <a:solidFill>
              <a:srgbClr val="441D6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字魂105号-简雅黑" panose="00000500000000000000" pitchFamily="2" charset="-122"/>
                <a:ea typeface="字魂105号-简雅黑" panose="00000500000000000000" pitchFamily="2" charset="-122"/>
                <a:cs typeface="字魂105号-简雅黑" panose="00000500000000000000" pitchFamily="2" charset="-122"/>
              </a:endParaRPr>
            </a:p>
          </p:txBody>
        </p:sp>
        <p:sp>
          <p:nvSpPr>
            <p:cNvPr id="64" name="矩形 63">
              <a:extLst>
                <a:ext uri="{FF2B5EF4-FFF2-40B4-BE49-F238E27FC236}">
                  <a16:creationId xmlns:a16="http://schemas.microsoft.com/office/drawing/2014/main" id="{846D8C15-012F-4E1B-8D01-CEAD740688B4}"/>
                </a:ext>
              </a:extLst>
            </p:cNvPr>
            <p:cNvSpPr/>
            <p:nvPr/>
          </p:nvSpPr>
          <p:spPr>
            <a:xfrm flipV="1">
              <a:off x="2194424" y="5224006"/>
              <a:ext cx="380810" cy="380810"/>
            </a:xfrm>
            <a:prstGeom prst="rect">
              <a:avLst/>
            </a:prstGeom>
            <a:solidFill>
              <a:srgbClr val="441D61">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latin typeface="字魂105号-简雅黑" panose="00000500000000000000" pitchFamily="2" charset="-122"/>
                <a:ea typeface="字魂105号-简雅黑" panose="00000500000000000000" pitchFamily="2" charset="-122"/>
                <a:cs typeface="字魂105号-简雅黑" panose="00000500000000000000" pitchFamily="2" charset="-122"/>
              </a:endParaRPr>
            </a:p>
          </p:txBody>
        </p:sp>
        <p:sp>
          <p:nvSpPr>
            <p:cNvPr id="65" name="矩形 64">
              <a:extLst>
                <a:ext uri="{FF2B5EF4-FFF2-40B4-BE49-F238E27FC236}">
                  <a16:creationId xmlns:a16="http://schemas.microsoft.com/office/drawing/2014/main" id="{B8809F30-4FC4-47B3-A3DC-BD1D915197BB}"/>
                </a:ext>
              </a:extLst>
            </p:cNvPr>
            <p:cNvSpPr/>
            <p:nvPr/>
          </p:nvSpPr>
          <p:spPr>
            <a:xfrm flipV="1">
              <a:off x="2855702" y="5224006"/>
              <a:ext cx="380810" cy="380810"/>
            </a:xfrm>
            <a:prstGeom prst="rect">
              <a:avLst/>
            </a:prstGeom>
            <a:solidFill>
              <a:srgbClr val="441D6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字魂105号-简雅黑" panose="00000500000000000000" pitchFamily="2" charset="-122"/>
                <a:ea typeface="字魂105号-简雅黑" panose="00000500000000000000" pitchFamily="2" charset="-122"/>
                <a:cs typeface="字魂105号-简雅黑" panose="00000500000000000000" pitchFamily="2" charset="-122"/>
              </a:endParaRPr>
            </a:p>
          </p:txBody>
        </p:sp>
        <p:sp>
          <p:nvSpPr>
            <p:cNvPr id="66" name="矩形 65">
              <a:extLst>
                <a:ext uri="{FF2B5EF4-FFF2-40B4-BE49-F238E27FC236}">
                  <a16:creationId xmlns:a16="http://schemas.microsoft.com/office/drawing/2014/main" id="{0DD6797F-2D7D-4C39-8E94-C4F819BE87AA}"/>
                </a:ext>
              </a:extLst>
            </p:cNvPr>
            <p:cNvSpPr/>
            <p:nvPr/>
          </p:nvSpPr>
          <p:spPr>
            <a:xfrm flipV="1">
              <a:off x="3516980" y="5224006"/>
              <a:ext cx="380810" cy="380810"/>
            </a:xfrm>
            <a:prstGeom prst="rect">
              <a:avLst/>
            </a:prstGeom>
            <a:solidFill>
              <a:srgbClr val="441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字魂105号-简雅黑" panose="00000500000000000000" pitchFamily="2" charset="-122"/>
                <a:ea typeface="字魂105号-简雅黑" panose="00000500000000000000" pitchFamily="2" charset="-122"/>
                <a:cs typeface="字魂105号-简雅黑" panose="00000500000000000000" pitchFamily="2" charset="-122"/>
              </a:endParaRPr>
            </a:p>
          </p:txBody>
        </p:sp>
        <p:sp>
          <p:nvSpPr>
            <p:cNvPr id="67" name="矩形 66">
              <a:extLst>
                <a:ext uri="{FF2B5EF4-FFF2-40B4-BE49-F238E27FC236}">
                  <a16:creationId xmlns:a16="http://schemas.microsoft.com/office/drawing/2014/main" id="{2514FA78-499A-43DB-9485-58D446B29473}"/>
                </a:ext>
              </a:extLst>
            </p:cNvPr>
            <p:cNvSpPr/>
            <p:nvPr/>
          </p:nvSpPr>
          <p:spPr>
            <a:xfrm flipV="1">
              <a:off x="4214518" y="5224005"/>
              <a:ext cx="380810" cy="380810"/>
            </a:xfrm>
            <a:prstGeom prst="rect">
              <a:avLst/>
            </a:prstGeom>
            <a:solidFill>
              <a:srgbClr val="441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字魂105号-简雅黑" panose="00000500000000000000" pitchFamily="2" charset="-122"/>
                <a:ea typeface="字魂105号-简雅黑" panose="00000500000000000000" pitchFamily="2" charset="-122"/>
                <a:cs typeface="字魂105号-简雅黑" panose="00000500000000000000" pitchFamily="2" charset="-122"/>
              </a:endParaRPr>
            </a:p>
          </p:txBody>
        </p:sp>
      </p:grpSp>
      <p:sp>
        <p:nvSpPr>
          <p:cNvPr id="3" name="文本框 2">
            <a:extLst>
              <a:ext uri="{FF2B5EF4-FFF2-40B4-BE49-F238E27FC236}">
                <a16:creationId xmlns:a16="http://schemas.microsoft.com/office/drawing/2014/main" id="{03D308FD-6914-4E55-8C6C-A66DC4DDFBC8}"/>
              </a:ext>
            </a:extLst>
          </p:cNvPr>
          <p:cNvSpPr txBox="1"/>
          <p:nvPr/>
        </p:nvSpPr>
        <p:spPr>
          <a:xfrm>
            <a:off x="385472" y="2083954"/>
            <a:ext cx="3181634" cy="2308324"/>
          </a:xfrm>
          <a:prstGeom prst="rect">
            <a:avLst/>
          </a:prstGeom>
          <a:noFill/>
        </p:spPr>
        <p:txBody>
          <a:bodyPr wrap="square" rtlCol="0">
            <a:spAutoFit/>
          </a:bodyPr>
          <a:lstStyle/>
          <a:p>
            <a:pPr marL="285750" indent="-285750">
              <a:buFont typeface="Wingdings" panose="05000000000000000000" pitchFamily="2" charset="2"/>
              <a:buChar char="Ø"/>
            </a:pPr>
            <a:endParaRPr lang="en-US" altLang="zh-CN" sz="2400" dirty="0"/>
          </a:p>
          <a:p>
            <a:pPr marL="285750" indent="-285750">
              <a:buFont typeface="Wingdings" panose="05000000000000000000" pitchFamily="2" charset="2"/>
              <a:buChar char="Ø"/>
            </a:pPr>
            <a:r>
              <a:rPr lang="zh-CN" altLang="en-US" sz="2400" dirty="0"/>
              <a:t>现有系统尚不完善，数据导入易出错，且无法重新导入覆盖，不建议使用</a:t>
            </a:r>
            <a:endParaRPr lang="en-US" altLang="zh-CN" sz="2400" dirty="0"/>
          </a:p>
          <a:p>
            <a:pPr marL="285750" indent="-285750">
              <a:buFont typeface="Wingdings" panose="05000000000000000000" pitchFamily="2" charset="2"/>
              <a:buChar char="Ø"/>
            </a:pPr>
            <a:endParaRPr lang="zh-CN" altLang="en-US" sz="2400" dirty="0"/>
          </a:p>
        </p:txBody>
      </p:sp>
      <p:sp>
        <p:nvSpPr>
          <p:cNvPr id="4" name="图形">
            <a:extLst>
              <a:ext uri="{FF2B5EF4-FFF2-40B4-BE49-F238E27FC236}">
                <a16:creationId xmlns:a16="http://schemas.microsoft.com/office/drawing/2014/main" id="{5A454A1F-1206-3E44-B163-65C7CECEA052}"/>
              </a:ext>
            </a:extLst>
          </p:cNvPr>
          <p:cNvSpPr txBox="1"/>
          <p:nvPr>
            <p:custDataLst>
              <p:tags r:id="rId1"/>
            </p:custDataLst>
          </p:nvPr>
        </p:nvSpPr>
        <p:spPr>
          <a:xfrm>
            <a:off x="496808" y="673456"/>
            <a:ext cx="5793155" cy="523220"/>
          </a:xfrm>
          <a:prstGeom prst="rect">
            <a:avLst/>
          </a:prstGeom>
          <a:noFill/>
        </p:spPr>
        <p:txBody>
          <a:bodyPr wrap="square" rtlCol="0" anchor="t">
            <a:spAutoFit/>
          </a:bodyPr>
          <a:lstStyle/>
          <a:p>
            <a:r>
              <a:rPr lang="en-US" altLang="zh-CN" sz="2800" cap="all" dirty="0">
                <a:solidFill>
                  <a:schemeClr val="tx1">
                    <a:lumMod val="75000"/>
                    <a:lumOff val="25000"/>
                  </a:schemeClr>
                </a:solidFill>
                <a:latin typeface="思源宋体 CN Heavy" panose="02020900000000000000" charset="-122"/>
                <a:ea typeface="思源宋体 CN Heavy" panose="02020900000000000000" charset="-122"/>
                <a:cs typeface="思源宋体 CN Heavy" panose="02020900000000000000" charset="-122"/>
                <a:sym typeface="+mn-ea"/>
              </a:rPr>
              <a:t>2.</a:t>
            </a:r>
            <a:r>
              <a:rPr lang="zh-CN" altLang="en-US" sz="2800" cap="all" dirty="0">
                <a:solidFill>
                  <a:schemeClr val="tx1">
                    <a:lumMod val="75000"/>
                    <a:lumOff val="25000"/>
                  </a:schemeClr>
                </a:solidFill>
                <a:latin typeface="思源宋体 CN Heavy" panose="02020900000000000000" charset="-122"/>
                <a:ea typeface="思源宋体 CN Heavy" panose="02020900000000000000" charset="-122"/>
                <a:cs typeface="思源宋体 CN Heavy" panose="02020900000000000000" charset="-122"/>
                <a:sym typeface="+mn-ea"/>
              </a:rPr>
              <a:t>专利建档</a:t>
            </a:r>
            <a:r>
              <a:rPr lang="en-US" altLang="zh-CN" sz="2800" cap="all" dirty="0">
                <a:solidFill>
                  <a:schemeClr val="tx1">
                    <a:lumMod val="75000"/>
                    <a:lumOff val="25000"/>
                  </a:schemeClr>
                </a:solidFill>
                <a:latin typeface="思源宋体 CN Heavy" panose="02020900000000000000" charset="-122"/>
                <a:ea typeface="思源宋体 CN Heavy" panose="02020900000000000000" charset="-122"/>
                <a:cs typeface="思源宋体 CN Heavy" panose="02020900000000000000" charset="-122"/>
                <a:sym typeface="+mn-ea"/>
              </a:rPr>
              <a:t>—</a:t>
            </a:r>
            <a:r>
              <a:rPr lang="zh-CN" altLang="en-US" sz="2800" cap="all" dirty="0">
                <a:solidFill>
                  <a:srgbClr val="C00000"/>
                </a:solidFill>
                <a:latin typeface="思源宋体 CN Heavy" panose="02020900000000000000" charset="-122"/>
                <a:ea typeface="思源宋体 CN Heavy" panose="02020900000000000000" charset="-122"/>
                <a:cs typeface="思源宋体 CN Heavy" panose="02020900000000000000" charset="-122"/>
                <a:sym typeface="+mn-ea"/>
              </a:rPr>
              <a:t>批量盘点（不建议）</a:t>
            </a:r>
            <a:endParaRPr lang="zh-CN" altLang="en-US" sz="2800" cap="all" dirty="0">
              <a:solidFill>
                <a:srgbClr val="C00000"/>
              </a:solidFill>
              <a:uFillTx/>
              <a:latin typeface="思源宋体 CN Heavy" panose="02020900000000000000" charset="-122"/>
              <a:ea typeface="思源宋体 CN Heavy" panose="02020900000000000000" charset="-122"/>
              <a:cs typeface="思源宋体 CN Heavy" panose="02020900000000000000" charset="-122"/>
              <a:sym typeface="+mn-ea"/>
            </a:endParaRPr>
          </a:p>
        </p:txBody>
      </p:sp>
      <p:pic>
        <p:nvPicPr>
          <p:cNvPr id="6" name="图片 5">
            <a:extLst>
              <a:ext uri="{FF2B5EF4-FFF2-40B4-BE49-F238E27FC236}">
                <a16:creationId xmlns:a16="http://schemas.microsoft.com/office/drawing/2014/main" id="{88096DA6-37CD-0D9C-6C27-4E9F8FD7482A}"/>
              </a:ext>
            </a:extLst>
          </p:cNvPr>
          <p:cNvPicPr>
            <a:picLocks noChangeAspect="1"/>
          </p:cNvPicPr>
          <p:nvPr/>
        </p:nvPicPr>
        <p:blipFill>
          <a:blip r:embed="rId4"/>
          <a:stretch>
            <a:fillRect/>
          </a:stretch>
        </p:blipFill>
        <p:spPr>
          <a:xfrm>
            <a:off x="3622964" y="2264021"/>
            <a:ext cx="8249941" cy="2187671"/>
          </a:xfrm>
          <a:prstGeom prst="rect">
            <a:avLst/>
          </a:prstGeom>
        </p:spPr>
      </p:pic>
    </p:spTree>
    <p:extLst>
      <p:ext uri="{BB962C8B-B14F-4D97-AF65-F5344CB8AC3E}">
        <p14:creationId xmlns:p14="http://schemas.microsoft.com/office/powerpoint/2010/main" val="229683624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8101B8A2-5A7B-1965-AFDC-6AA176C4EA81}"/>
              </a:ext>
            </a:extLst>
          </p:cNvPr>
          <p:cNvSpPr/>
          <p:nvPr/>
        </p:nvSpPr>
        <p:spPr>
          <a:xfrm>
            <a:off x="0" y="0"/>
            <a:ext cx="1029457" cy="6858000"/>
          </a:xfrm>
          <a:prstGeom prst="rect">
            <a:avLst/>
          </a:prstGeom>
          <a:solidFill>
            <a:srgbClr val="042868"/>
          </a:solidFill>
          <a:ln>
            <a:solidFill>
              <a:srgbClr val="05368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 name="文本框 4">
            <a:extLst>
              <a:ext uri="{FF2B5EF4-FFF2-40B4-BE49-F238E27FC236}">
                <a16:creationId xmlns:a16="http://schemas.microsoft.com/office/drawing/2014/main" id="{F0E0CEB5-9A51-2508-30C5-7178D4C94B96}"/>
              </a:ext>
            </a:extLst>
          </p:cNvPr>
          <p:cNvSpPr txBox="1"/>
          <p:nvPr/>
        </p:nvSpPr>
        <p:spPr>
          <a:xfrm>
            <a:off x="3539565" y="2439740"/>
            <a:ext cx="6452160" cy="769441"/>
          </a:xfrm>
          <a:prstGeom prst="rect">
            <a:avLst/>
          </a:prstGeom>
          <a:noFill/>
        </p:spPr>
        <p:txBody>
          <a:bodyPr wrap="square" rtlCol="0">
            <a:spAutoFit/>
          </a:bodyPr>
          <a:lstStyle/>
          <a:p>
            <a:pPr marL="571500" indent="-571500">
              <a:buFont typeface="Wingdings" panose="05000000000000000000" pitchFamily="2" charset="2"/>
              <a:buChar char="l"/>
            </a:pPr>
            <a:r>
              <a:rPr lang="zh-CN" altLang="en-US" sz="4400" dirty="0">
                <a:solidFill>
                  <a:srgbClr val="441D61"/>
                </a:solidFill>
                <a:latin typeface="字魂105号-简雅黑" panose="00000500000000000000" pitchFamily="2" charset="-122"/>
                <a:ea typeface="字魂105号-简雅黑" panose="00000500000000000000" pitchFamily="2" charset="-122"/>
                <a:cs typeface="字魂105号-简雅黑" panose="00000500000000000000" pitchFamily="2" charset="-122"/>
              </a:rPr>
              <a:t>后续系统操作介绍</a:t>
            </a:r>
          </a:p>
        </p:txBody>
      </p:sp>
    </p:spTree>
    <p:extLst>
      <p:ext uri="{BB962C8B-B14F-4D97-AF65-F5344CB8AC3E}">
        <p14:creationId xmlns:p14="http://schemas.microsoft.com/office/powerpoint/2010/main" val="3252623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7" name="组合 46">
            <a:extLst>
              <a:ext uri="{FF2B5EF4-FFF2-40B4-BE49-F238E27FC236}">
                <a16:creationId xmlns:a16="http://schemas.microsoft.com/office/drawing/2014/main" id="{3361CB2F-97BE-42C5-9C65-B8FEBFE71E99}"/>
              </a:ext>
            </a:extLst>
          </p:cNvPr>
          <p:cNvGrpSpPr/>
          <p:nvPr/>
        </p:nvGrpSpPr>
        <p:grpSpPr>
          <a:xfrm flipH="1">
            <a:off x="531627" y="1338107"/>
            <a:ext cx="1522519" cy="155713"/>
            <a:chOff x="871869" y="5224005"/>
            <a:chExt cx="3723459" cy="380811"/>
          </a:xfrm>
        </p:grpSpPr>
        <p:sp>
          <p:nvSpPr>
            <p:cNvPr id="62" name="矩形 61">
              <a:extLst>
                <a:ext uri="{FF2B5EF4-FFF2-40B4-BE49-F238E27FC236}">
                  <a16:creationId xmlns:a16="http://schemas.microsoft.com/office/drawing/2014/main" id="{2CAF1C9A-26D5-4B86-90D3-50AC0B99B5E0}"/>
                </a:ext>
              </a:extLst>
            </p:cNvPr>
            <p:cNvSpPr/>
            <p:nvPr/>
          </p:nvSpPr>
          <p:spPr>
            <a:xfrm flipV="1">
              <a:off x="871869" y="5224006"/>
              <a:ext cx="380810" cy="380810"/>
            </a:xfrm>
            <a:prstGeom prst="rect">
              <a:avLst/>
            </a:prstGeom>
            <a:solidFill>
              <a:srgbClr val="441D61">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字魂105号-简雅黑" panose="00000500000000000000" pitchFamily="2" charset="-122"/>
                <a:ea typeface="字魂105号-简雅黑" panose="00000500000000000000" pitchFamily="2" charset="-122"/>
                <a:cs typeface="字魂105号-简雅黑" panose="00000500000000000000" pitchFamily="2" charset="-122"/>
              </a:endParaRPr>
            </a:p>
          </p:txBody>
        </p:sp>
        <p:sp>
          <p:nvSpPr>
            <p:cNvPr id="63" name="矩形 62">
              <a:extLst>
                <a:ext uri="{FF2B5EF4-FFF2-40B4-BE49-F238E27FC236}">
                  <a16:creationId xmlns:a16="http://schemas.microsoft.com/office/drawing/2014/main" id="{6D182903-D870-42EF-A727-9FF7A8491C15}"/>
                </a:ext>
              </a:extLst>
            </p:cNvPr>
            <p:cNvSpPr/>
            <p:nvPr/>
          </p:nvSpPr>
          <p:spPr>
            <a:xfrm flipV="1">
              <a:off x="1533147" y="5224006"/>
              <a:ext cx="380810" cy="380810"/>
            </a:xfrm>
            <a:prstGeom prst="rect">
              <a:avLst/>
            </a:prstGeom>
            <a:solidFill>
              <a:srgbClr val="441D6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字魂105号-简雅黑" panose="00000500000000000000" pitchFamily="2" charset="-122"/>
                <a:ea typeface="字魂105号-简雅黑" panose="00000500000000000000" pitchFamily="2" charset="-122"/>
                <a:cs typeface="字魂105号-简雅黑" panose="00000500000000000000" pitchFamily="2" charset="-122"/>
              </a:endParaRPr>
            </a:p>
          </p:txBody>
        </p:sp>
        <p:sp>
          <p:nvSpPr>
            <p:cNvPr id="64" name="矩形 63">
              <a:extLst>
                <a:ext uri="{FF2B5EF4-FFF2-40B4-BE49-F238E27FC236}">
                  <a16:creationId xmlns:a16="http://schemas.microsoft.com/office/drawing/2014/main" id="{846D8C15-012F-4E1B-8D01-CEAD740688B4}"/>
                </a:ext>
              </a:extLst>
            </p:cNvPr>
            <p:cNvSpPr/>
            <p:nvPr/>
          </p:nvSpPr>
          <p:spPr>
            <a:xfrm flipV="1">
              <a:off x="2194424" y="5224006"/>
              <a:ext cx="380810" cy="380810"/>
            </a:xfrm>
            <a:prstGeom prst="rect">
              <a:avLst/>
            </a:prstGeom>
            <a:solidFill>
              <a:srgbClr val="441D61">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latin typeface="字魂105号-简雅黑" panose="00000500000000000000" pitchFamily="2" charset="-122"/>
                <a:ea typeface="字魂105号-简雅黑" panose="00000500000000000000" pitchFamily="2" charset="-122"/>
                <a:cs typeface="字魂105号-简雅黑" panose="00000500000000000000" pitchFamily="2" charset="-122"/>
              </a:endParaRPr>
            </a:p>
          </p:txBody>
        </p:sp>
        <p:sp>
          <p:nvSpPr>
            <p:cNvPr id="65" name="矩形 64">
              <a:extLst>
                <a:ext uri="{FF2B5EF4-FFF2-40B4-BE49-F238E27FC236}">
                  <a16:creationId xmlns:a16="http://schemas.microsoft.com/office/drawing/2014/main" id="{B8809F30-4FC4-47B3-A3DC-BD1D915197BB}"/>
                </a:ext>
              </a:extLst>
            </p:cNvPr>
            <p:cNvSpPr/>
            <p:nvPr/>
          </p:nvSpPr>
          <p:spPr>
            <a:xfrm flipV="1">
              <a:off x="2855702" y="5224006"/>
              <a:ext cx="380810" cy="380810"/>
            </a:xfrm>
            <a:prstGeom prst="rect">
              <a:avLst/>
            </a:prstGeom>
            <a:solidFill>
              <a:srgbClr val="441D6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字魂105号-简雅黑" panose="00000500000000000000" pitchFamily="2" charset="-122"/>
                <a:ea typeface="字魂105号-简雅黑" panose="00000500000000000000" pitchFamily="2" charset="-122"/>
                <a:cs typeface="字魂105号-简雅黑" panose="00000500000000000000" pitchFamily="2" charset="-122"/>
              </a:endParaRPr>
            </a:p>
          </p:txBody>
        </p:sp>
        <p:sp>
          <p:nvSpPr>
            <p:cNvPr id="66" name="矩形 65">
              <a:extLst>
                <a:ext uri="{FF2B5EF4-FFF2-40B4-BE49-F238E27FC236}">
                  <a16:creationId xmlns:a16="http://schemas.microsoft.com/office/drawing/2014/main" id="{0DD6797F-2D7D-4C39-8E94-C4F819BE87AA}"/>
                </a:ext>
              </a:extLst>
            </p:cNvPr>
            <p:cNvSpPr/>
            <p:nvPr/>
          </p:nvSpPr>
          <p:spPr>
            <a:xfrm flipV="1">
              <a:off x="3516980" y="5224006"/>
              <a:ext cx="380810" cy="380810"/>
            </a:xfrm>
            <a:prstGeom prst="rect">
              <a:avLst/>
            </a:prstGeom>
            <a:solidFill>
              <a:srgbClr val="441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字魂105号-简雅黑" panose="00000500000000000000" pitchFamily="2" charset="-122"/>
                <a:ea typeface="字魂105号-简雅黑" panose="00000500000000000000" pitchFamily="2" charset="-122"/>
                <a:cs typeface="字魂105号-简雅黑" panose="00000500000000000000" pitchFamily="2" charset="-122"/>
              </a:endParaRPr>
            </a:p>
          </p:txBody>
        </p:sp>
        <p:sp>
          <p:nvSpPr>
            <p:cNvPr id="67" name="矩形 66">
              <a:extLst>
                <a:ext uri="{FF2B5EF4-FFF2-40B4-BE49-F238E27FC236}">
                  <a16:creationId xmlns:a16="http://schemas.microsoft.com/office/drawing/2014/main" id="{2514FA78-499A-43DB-9485-58D446B29473}"/>
                </a:ext>
              </a:extLst>
            </p:cNvPr>
            <p:cNvSpPr/>
            <p:nvPr/>
          </p:nvSpPr>
          <p:spPr>
            <a:xfrm flipV="1">
              <a:off x="4214518" y="5224005"/>
              <a:ext cx="380810" cy="380810"/>
            </a:xfrm>
            <a:prstGeom prst="rect">
              <a:avLst/>
            </a:prstGeom>
            <a:solidFill>
              <a:srgbClr val="441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字魂105号-简雅黑" panose="00000500000000000000" pitchFamily="2" charset="-122"/>
                <a:ea typeface="字魂105号-简雅黑" panose="00000500000000000000" pitchFamily="2" charset="-122"/>
                <a:cs typeface="字魂105号-简雅黑" panose="00000500000000000000" pitchFamily="2" charset="-122"/>
              </a:endParaRPr>
            </a:p>
          </p:txBody>
        </p:sp>
      </p:grpSp>
      <p:sp>
        <p:nvSpPr>
          <p:cNvPr id="57" name="文本框 56">
            <a:extLst>
              <a:ext uri="{FF2B5EF4-FFF2-40B4-BE49-F238E27FC236}">
                <a16:creationId xmlns:a16="http://schemas.microsoft.com/office/drawing/2014/main" id="{6EC6304F-A9ED-684B-9388-203C6938A010}"/>
              </a:ext>
            </a:extLst>
          </p:cNvPr>
          <p:cNvSpPr txBox="1"/>
          <p:nvPr/>
        </p:nvSpPr>
        <p:spPr>
          <a:xfrm>
            <a:off x="480094" y="1522678"/>
            <a:ext cx="11711906" cy="400110"/>
          </a:xfrm>
          <a:prstGeom prst="rect">
            <a:avLst/>
          </a:prstGeom>
          <a:noFill/>
        </p:spPr>
        <p:txBody>
          <a:bodyPr wrap="square">
            <a:spAutoFit/>
          </a:bodyPr>
          <a:lstStyle/>
          <a:p>
            <a:r>
              <a:rPr lang="zh-CN" altLang="en-US" sz="2000" b="1" kern="0" dirty="0">
                <a:solidFill>
                  <a:srgbClr val="FF0000"/>
                </a:solidFill>
                <a:latin typeface="微软雅黑" panose="020B0503020204020204" pitchFamily="34" charset="-122"/>
                <a:ea typeface="微软雅黑" panose="020B0503020204020204" pitchFamily="34" charset="-122"/>
                <a:cs typeface="+mn-ea"/>
                <a:sym typeface="思源黑体 CN Bold" panose="020B0800000000000000" pitchFamily="34" charset="-122"/>
              </a:rPr>
              <a:t>（一）盘活高校和科研机构存量专利。</a:t>
            </a:r>
            <a:endParaRPr lang="zh-CN" altLang="en-US" sz="2000" b="1" kern="0" dirty="0">
              <a:solidFill>
                <a:srgbClr val="FF0000"/>
              </a:solidFill>
              <a:latin typeface="微软雅黑" panose="020B0503020204020204" pitchFamily="34" charset="-122"/>
              <a:ea typeface="微软雅黑" panose="020B0503020204020204" pitchFamily="34" charset="-122"/>
              <a:cs typeface="+mn-ea"/>
            </a:endParaRPr>
          </a:p>
        </p:txBody>
      </p:sp>
      <p:sp>
        <p:nvSpPr>
          <p:cNvPr id="18" name="图形">
            <a:extLst>
              <a:ext uri="{FF2B5EF4-FFF2-40B4-BE49-F238E27FC236}">
                <a16:creationId xmlns:a16="http://schemas.microsoft.com/office/drawing/2014/main" id="{754D8062-6189-48C1-8C2A-1FA4F78EAA80}"/>
              </a:ext>
            </a:extLst>
          </p:cNvPr>
          <p:cNvSpPr txBox="1"/>
          <p:nvPr>
            <p:custDataLst>
              <p:tags r:id="rId1"/>
            </p:custDataLst>
          </p:nvPr>
        </p:nvSpPr>
        <p:spPr>
          <a:xfrm>
            <a:off x="535580" y="423393"/>
            <a:ext cx="10839570" cy="523220"/>
          </a:xfrm>
          <a:prstGeom prst="rect">
            <a:avLst/>
          </a:prstGeom>
          <a:noFill/>
        </p:spPr>
        <p:txBody>
          <a:bodyPr wrap="square" rtlCol="0" anchor="t">
            <a:spAutoFit/>
          </a:bodyPr>
          <a:lstStyle/>
          <a:p>
            <a:r>
              <a:rPr lang="en-US" altLang="zh-CN" sz="2800" cap="all" dirty="0">
                <a:solidFill>
                  <a:schemeClr val="tx1">
                    <a:lumMod val="75000"/>
                    <a:lumOff val="25000"/>
                  </a:schemeClr>
                </a:solidFill>
                <a:uFillTx/>
                <a:latin typeface="思源宋体 CN Heavy" panose="02020900000000000000" charset="-122"/>
                <a:ea typeface="思源宋体 CN Heavy" panose="02020900000000000000" charset="-122"/>
                <a:cs typeface="思源宋体 CN Heavy" panose="02020900000000000000" charset="-122"/>
                <a:sym typeface="+mn-ea"/>
              </a:rPr>
              <a:t>《</a:t>
            </a:r>
            <a:r>
              <a:rPr lang="zh-CN" altLang="en-US" sz="2800" cap="all" dirty="0">
                <a:solidFill>
                  <a:schemeClr val="tx1">
                    <a:lumMod val="75000"/>
                    <a:lumOff val="25000"/>
                  </a:schemeClr>
                </a:solidFill>
                <a:uFillTx/>
                <a:latin typeface="思源宋体 CN Heavy" panose="02020900000000000000" charset="-122"/>
                <a:ea typeface="思源宋体 CN Heavy" panose="02020900000000000000" charset="-122"/>
                <a:cs typeface="思源宋体 CN Heavy" panose="02020900000000000000" charset="-122"/>
                <a:sym typeface="+mn-ea"/>
              </a:rPr>
              <a:t>江苏省高校和科研机构存量专利盘活工作实施方案</a:t>
            </a:r>
            <a:r>
              <a:rPr lang="en-US" altLang="zh-CN" sz="2800" cap="all" dirty="0">
                <a:solidFill>
                  <a:schemeClr val="tx1">
                    <a:lumMod val="75000"/>
                    <a:lumOff val="25000"/>
                  </a:schemeClr>
                </a:solidFill>
                <a:uFillTx/>
                <a:latin typeface="思源宋体 CN Heavy" panose="02020900000000000000" charset="-122"/>
                <a:ea typeface="思源宋体 CN Heavy" panose="02020900000000000000" charset="-122"/>
                <a:cs typeface="思源宋体 CN Heavy" panose="02020900000000000000" charset="-122"/>
                <a:sym typeface="+mn-ea"/>
              </a:rPr>
              <a:t>》</a:t>
            </a:r>
            <a:endParaRPr lang="zh-CN" altLang="en-US" sz="2800" cap="all" dirty="0">
              <a:solidFill>
                <a:schemeClr val="tx1">
                  <a:lumMod val="75000"/>
                  <a:lumOff val="25000"/>
                </a:schemeClr>
              </a:solidFill>
              <a:uFillTx/>
              <a:latin typeface="思源宋体 CN Heavy" panose="02020900000000000000" charset="-122"/>
              <a:ea typeface="思源宋体 CN Heavy" panose="02020900000000000000" charset="-122"/>
              <a:cs typeface="思源宋体 CN Heavy" panose="02020900000000000000" charset="-122"/>
              <a:sym typeface="+mn-ea"/>
            </a:endParaRPr>
          </a:p>
        </p:txBody>
      </p:sp>
      <p:sp>
        <p:nvSpPr>
          <p:cNvPr id="37" name="圆角矩形 7">
            <a:extLst>
              <a:ext uri="{FF2B5EF4-FFF2-40B4-BE49-F238E27FC236}">
                <a16:creationId xmlns:a16="http://schemas.microsoft.com/office/drawing/2014/main" id="{45F49093-9D93-4BAF-B447-C65E27EB5AE9}"/>
              </a:ext>
            </a:extLst>
          </p:cNvPr>
          <p:cNvSpPr/>
          <p:nvPr/>
        </p:nvSpPr>
        <p:spPr>
          <a:xfrm>
            <a:off x="363863" y="2238233"/>
            <a:ext cx="2578848" cy="4366830"/>
          </a:xfrm>
          <a:prstGeom prst="roundRect">
            <a:avLst>
              <a:gd name="adj" fmla="val 4909"/>
            </a:avLst>
          </a:prstGeom>
          <a:noFill/>
          <a:ln w="127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sz="2400"/>
          </a:p>
        </p:txBody>
      </p:sp>
      <p:sp>
        <p:nvSpPr>
          <p:cNvPr id="38" name="平行四边形 37">
            <a:extLst>
              <a:ext uri="{FF2B5EF4-FFF2-40B4-BE49-F238E27FC236}">
                <a16:creationId xmlns:a16="http://schemas.microsoft.com/office/drawing/2014/main" id="{E3458134-3B8D-41DF-8E57-E34012A41BB1}"/>
              </a:ext>
            </a:extLst>
          </p:cNvPr>
          <p:cNvSpPr/>
          <p:nvPr/>
        </p:nvSpPr>
        <p:spPr>
          <a:xfrm rot="16200000" flipH="1">
            <a:off x="17175" y="2718925"/>
            <a:ext cx="568128" cy="120490"/>
          </a:xfrm>
          <a:prstGeom prst="parallelogram">
            <a:avLst>
              <a:gd name="adj" fmla="val 89101"/>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sz="2400"/>
          </a:p>
        </p:txBody>
      </p:sp>
      <p:sp>
        <p:nvSpPr>
          <p:cNvPr id="39" name="平行四边形 38">
            <a:extLst>
              <a:ext uri="{FF2B5EF4-FFF2-40B4-BE49-F238E27FC236}">
                <a16:creationId xmlns:a16="http://schemas.microsoft.com/office/drawing/2014/main" id="{F0634C2E-3C8B-4331-838B-19775B77224F}"/>
              </a:ext>
            </a:extLst>
          </p:cNvPr>
          <p:cNvSpPr/>
          <p:nvPr/>
        </p:nvSpPr>
        <p:spPr>
          <a:xfrm rot="5400000">
            <a:off x="2722640" y="2718925"/>
            <a:ext cx="568128" cy="120490"/>
          </a:xfrm>
          <a:prstGeom prst="parallelogram">
            <a:avLst>
              <a:gd name="adj" fmla="val 89101"/>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sz="2400"/>
          </a:p>
        </p:txBody>
      </p:sp>
      <p:sp>
        <p:nvSpPr>
          <p:cNvPr id="40" name="矩形 39">
            <a:extLst>
              <a:ext uri="{FF2B5EF4-FFF2-40B4-BE49-F238E27FC236}">
                <a16:creationId xmlns:a16="http://schemas.microsoft.com/office/drawing/2014/main" id="{88E051E9-BDAB-442D-AE6F-DAA894722757}"/>
              </a:ext>
            </a:extLst>
          </p:cNvPr>
          <p:cNvSpPr/>
          <p:nvPr/>
        </p:nvSpPr>
        <p:spPr>
          <a:xfrm>
            <a:off x="240993" y="2613707"/>
            <a:ext cx="2825956" cy="44952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sz="2400"/>
          </a:p>
        </p:txBody>
      </p:sp>
      <p:sp>
        <p:nvSpPr>
          <p:cNvPr id="41" name="TextBox 29">
            <a:extLst>
              <a:ext uri="{FF2B5EF4-FFF2-40B4-BE49-F238E27FC236}">
                <a16:creationId xmlns:a16="http://schemas.microsoft.com/office/drawing/2014/main" id="{891E7964-E7D7-4503-A230-DD19A9D7891A}"/>
              </a:ext>
            </a:extLst>
          </p:cNvPr>
          <p:cNvSpPr txBox="1"/>
          <p:nvPr/>
        </p:nvSpPr>
        <p:spPr>
          <a:xfrm>
            <a:off x="633735" y="3181835"/>
            <a:ext cx="2105037" cy="2951898"/>
          </a:xfrm>
          <a:prstGeom prst="rect">
            <a:avLst/>
          </a:prstGeom>
          <a:noFill/>
        </p:spPr>
        <p:txBody>
          <a:bodyPr wrap="square" lIns="0" tIns="0" rIns="0" bIns="0" rtlCol="0">
            <a:spAutoFit/>
          </a:bodyPr>
          <a:lstStyle>
            <a:defPPr>
              <a:defRPr lang="zh-CN"/>
            </a:defPPr>
            <a:lvl1pPr algn="just">
              <a:lnSpc>
                <a:spcPts val="2000"/>
              </a:lnSpc>
              <a:defRPr sz="1400">
                <a:solidFill>
                  <a:schemeClr val="tx1">
                    <a:lumMod val="75000"/>
                    <a:lumOff val="25000"/>
                  </a:schemeClr>
                </a:solidFill>
                <a:latin typeface="微软雅黑" panose="020B0503020204020204" pitchFamily="34" charset="-122"/>
                <a:ea typeface="微软雅黑" panose="020B0503020204020204" pitchFamily="34" charset="-122"/>
              </a:defRPr>
            </a:lvl1pPr>
          </a:lstStyle>
          <a:p>
            <a:pPr>
              <a:lnSpc>
                <a:spcPct val="150000"/>
              </a:lnSpc>
            </a:pPr>
            <a:r>
              <a:rPr lang="zh-CN" altLang="en-US" sz="1800" dirty="0"/>
              <a:t>支持高校和科研机构健全完善覆盖专利</a:t>
            </a:r>
            <a:r>
              <a:rPr lang="zh-CN" altLang="en-US" sz="2000" b="1" dirty="0">
                <a:solidFill>
                  <a:srgbClr val="FF0000"/>
                </a:solidFill>
                <a:effectLst>
                  <a:outerShdw blurRad="38100" dist="38100" dir="2700000" algn="tl">
                    <a:srgbClr val="000000">
                      <a:alpha val="43137"/>
                    </a:srgbClr>
                  </a:outerShdw>
                </a:effectLst>
              </a:rPr>
              <a:t>“全生命周期”</a:t>
            </a:r>
            <a:r>
              <a:rPr lang="zh-CN" altLang="en-US" sz="1800" dirty="0"/>
              <a:t>的分级分类管理制度，对存量有效专利进行全面盘点评价，筛选具有潜在市场价值的专利登记入库。</a:t>
            </a:r>
            <a:endParaRPr lang="en-US" altLang="zh-CN" sz="1800" dirty="0"/>
          </a:p>
        </p:txBody>
      </p:sp>
      <p:sp>
        <p:nvSpPr>
          <p:cNvPr id="42" name="TextBox 30">
            <a:extLst>
              <a:ext uri="{FF2B5EF4-FFF2-40B4-BE49-F238E27FC236}">
                <a16:creationId xmlns:a16="http://schemas.microsoft.com/office/drawing/2014/main" id="{E2E3DA48-00A9-4645-8A7F-DA6976F31204}"/>
              </a:ext>
            </a:extLst>
          </p:cNvPr>
          <p:cNvSpPr txBox="1"/>
          <p:nvPr/>
        </p:nvSpPr>
        <p:spPr>
          <a:xfrm>
            <a:off x="566875" y="2646335"/>
            <a:ext cx="2171897" cy="430887"/>
          </a:xfrm>
          <a:prstGeom prst="rect">
            <a:avLst/>
          </a:prstGeom>
          <a:noFill/>
        </p:spPr>
        <p:txBody>
          <a:bodyPr wrap="square" lIns="0" tIns="0" rIns="0" bIns="0" rtlCol="0">
            <a:spAutoFit/>
          </a:bodyPr>
          <a:lstStyle/>
          <a:p>
            <a:pPr algn="ctr"/>
            <a:r>
              <a:rPr lang="zh-CN" altLang="en-US" sz="2800" b="1" dirty="0">
                <a:solidFill>
                  <a:schemeClr val="bg1"/>
                </a:solidFill>
                <a:latin typeface="微软雅黑" pitchFamily="34" charset="-122"/>
                <a:ea typeface="微软雅黑" pitchFamily="34" charset="-122"/>
              </a:rPr>
              <a:t>入库</a:t>
            </a:r>
          </a:p>
        </p:txBody>
      </p:sp>
      <p:sp>
        <p:nvSpPr>
          <p:cNvPr id="43" name="圆角矩形 28">
            <a:extLst>
              <a:ext uri="{FF2B5EF4-FFF2-40B4-BE49-F238E27FC236}">
                <a16:creationId xmlns:a16="http://schemas.microsoft.com/office/drawing/2014/main" id="{6AF0868A-BB87-443C-99F2-3E7DFEA8D3BE}"/>
              </a:ext>
            </a:extLst>
          </p:cNvPr>
          <p:cNvSpPr/>
          <p:nvPr/>
        </p:nvSpPr>
        <p:spPr>
          <a:xfrm>
            <a:off x="3336170" y="2238233"/>
            <a:ext cx="2580220" cy="4366830"/>
          </a:xfrm>
          <a:prstGeom prst="roundRect">
            <a:avLst>
              <a:gd name="adj" fmla="val 4909"/>
            </a:avLst>
          </a:prstGeom>
          <a:noFill/>
          <a:ln w="127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sz="2400"/>
          </a:p>
        </p:txBody>
      </p:sp>
      <p:sp>
        <p:nvSpPr>
          <p:cNvPr id="44" name="平行四边形 43">
            <a:extLst>
              <a:ext uri="{FF2B5EF4-FFF2-40B4-BE49-F238E27FC236}">
                <a16:creationId xmlns:a16="http://schemas.microsoft.com/office/drawing/2014/main" id="{34E5AF70-D620-482A-8030-3CCFDB19E207}"/>
              </a:ext>
            </a:extLst>
          </p:cNvPr>
          <p:cNvSpPr/>
          <p:nvPr/>
        </p:nvSpPr>
        <p:spPr>
          <a:xfrm rot="16200000" flipH="1">
            <a:off x="2989484" y="2718925"/>
            <a:ext cx="568128" cy="120490"/>
          </a:xfrm>
          <a:prstGeom prst="parallelogram">
            <a:avLst>
              <a:gd name="adj" fmla="val 89101"/>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sz="2400"/>
          </a:p>
        </p:txBody>
      </p:sp>
      <p:sp>
        <p:nvSpPr>
          <p:cNvPr id="45" name="平行四边形 44">
            <a:extLst>
              <a:ext uri="{FF2B5EF4-FFF2-40B4-BE49-F238E27FC236}">
                <a16:creationId xmlns:a16="http://schemas.microsoft.com/office/drawing/2014/main" id="{6EBF80CD-2E02-4CE5-A116-8BE5B5F95B89}"/>
              </a:ext>
            </a:extLst>
          </p:cNvPr>
          <p:cNvSpPr/>
          <p:nvPr/>
        </p:nvSpPr>
        <p:spPr>
          <a:xfrm rot="5400000">
            <a:off x="5694949" y="2718925"/>
            <a:ext cx="568128" cy="120490"/>
          </a:xfrm>
          <a:prstGeom prst="parallelogram">
            <a:avLst>
              <a:gd name="adj" fmla="val 89101"/>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sz="2400"/>
          </a:p>
        </p:txBody>
      </p:sp>
      <p:sp>
        <p:nvSpPr>
          <p:cNvPr id="46" name="矩形 45">
            <a:extLst>
              <a:ext uri="{FF2B5EF4-FFF2-40B4-BE49-F238E27FC236}">
                <a16:creationId xmlns:a16="http://schemas.microsoft.com/office/drawing/2014/main" id="{AC52B843-9C72-4E63-8466-9D4F9137E27F}"/>
              </a:ext>
            </a:extLst>
          </p:cNvPr>
          <p:cNvSpPr/>
          <p:nvPr/>
        </p:nvSpPr>
        <p:spPr>
          <a:xfrm>
            <a:off x="3213302" y="2613707"/>
            <a:ext cx="2825956" cy="44952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sz="2400"/>
          </a:p>
        </p:txBody>
      </p:sp>
      <p:sp>
        <p:nvSpPr>
          <p:cNvPr id="48" name="TextBox 29">
            <a:extLst>
              <a:ext uri="{FF2B5EF4-FFF2-40B4-BE49-F238E27FC236}">
                <a16:creationId xmlns:a16="http://schemas.microsoft.com/office/drawing/2014/main" id="{16BD5721-F85B-4D21-83E4-26B9203C47D5}"/>
              </a:ext>
            </a:extLst>
          </p:cNvPr>
          <p:cNvSpPr txBox="1"/>
          <p:nvPr/>
        </p:nvSpPr>
        <p:spPr>
          <a:xfrm>
            <a:off x="3539183" y="3181835"/>
            <a:ext cx="2212446" cy="2530949"/>
          </a:xfrm>
          <a:prstGeom prst="rect">
            <a:avLst/>
          </a:prstGeom>
          <a:noFill/>
        </p:spPr>
        <p:txBody>
          <a:bodyPr wrap="square" lIns="0" tIns="0" rIns="0" bIns="0" rtlCol="0">
            <a:spAutoFit/>
          </a:bodyPr>
          <a:lstStyle>
            <a:defPPr>
              <a:defRPr lang="zh-CN"/>
            </a:defPPr>
            <a:lvl1pPr algn="just">
              <a:lnSpc>
                <a:spcPts val="2000"/>
              </a:lnSpc>
              <a:defRPr sz="1400">
                <a:solidFill>
                  <a:schemeClr val="tx1">
                    <a:lumMod val="75000"/>
                    <a:lumOff val="25000"/>
                  </a:schemeClr>
                </a:solidFill>
                <a:latin typeface="微软雅黑" panose="020B0503020204020204" pitchFamily="34" charset="-122"/>
                <a:ea typeface="微软雅黑" panose="020B0503020204020204" pitchFamily="34" charset="-122"/>
              </a:defRPr>
            </a:lvl1pPr>
          </a:lstStyle>
          <a:p>
            <a:pPr>
              <a:lnSpc>
                <a:spcPct val="150000"/>
              </a:lnSpc>
            </a:pPr>
            <a:r>
              <a:rPr lang="zh-CN" altLang="zh-CN" sz="1800" dirty="0"/>
              <a:t>运用大数据、人工智能等新技术，匹配至相关中小企业，力争</a:t>
            </a:r>
            <a:r>
              <a:rPr lang="en-US" altLang="zh-CN" sz="1800" dirty="0"/>
              <a:t>2024</a:t>
            </a:r>
            <a:r>
              <a:rPr lang="zh-CN" altLang="zh-CN" sz="1800" dirty="0"/>
              <a:t>年底前实现全省高校和科研机构存量专利</a:t>
            </a:r>
            <a:r>
              <a:rPr lang="zh-CN" altLang="zh-CN" sz="2000" b="1" dirty="0">
                <a:solidFill>
                  <a:srgbClr val="FF0000"/>
                </a:solidFill>
                <a:effectLst>
                  <a:outerShdw blurRad="38100" dist="38100" dir="2700000" algn="tl">
                    <a:srgbClr val="000000">
                      <a:alpha val="43137"/>
                    </a:srgbClr>
                  </a:outerShdw>
                </a:effectLst>
              </a:rPr>
              <a:t>评价、筛选、登记、匹配</a:t>
            </a:r>
            <a:r>
              <a:rPr lang="zh-CN" altLang="zh-CN" sz="1800" dirty="0"/>
              <a:t>全覆盖。</a:t>
            </a:r>
            <a:endParaRPr lang="en-US" altLang="zh-CN" sz="2000" dirty="0"/>
          </a:p>
        </p:txBody>
      </p:sp>
      <p:sp>
        <p:nvSpPr>
          <p:cNvPr id="51" name="TextBox 30">
            <a:extLst>
              <a:ext uri="{FF2B5EF4-FFF2-40B4-BE49-F238E27FC236}">
                <a16:creationId xmlns:a16="http://schemas.microsoft.com/office/drawing/2014/main" id="{F8AC4E19-A840-4932-8DF9-F7DC24AE9265}"/>
              </a:ext>
            </a:extLst>
          </p:cNvPr>
          <p:cNvSpPr txBox="1"/>
          <p:nvPr/>
        </p:nvSpPr>
        <p:spPr>
          <a:xfrm>
            <a:off x="3539183" y="2646335"/>
            <a:ext cx="2174197" cy="430887"/>
          </a:xfrm>
          <a:prstGeom prst="rect">
            <a:avLst/>
          </a:prstGeom>
          <a:noFill/>
        </p:spPr>
        <p:txBody>
          <a:bodyPr wrap="square" lIns="0" tIns="0" rIns="0" bIns="0" rtlCol="0">
            <a:spAutoFit/>
          </a:bodyPr>
          <a:lstStyle/>
          <a:p>
            <a:pPr algn="ctr"/>
            <a:r>
              <a:rPr lang="zh-CN" altLang="en-US" sz="2800" b="1" dirty="0">
                <a:solidFill>
                  <a:schemeClr val="bg1"/>
                </a:solidFill>
                <a:latin typeface="微软雅黑" pitchFamily="34" charset="-122"/>
                <a:ea typeface="微软雅黑" pitchFamily="34" charset="-122"/>
              </a:rPr>
              <a:t>匹配</a:t>
            </a:r>
          </a:p>
        </p:txBody>
      </p:sp>
      <p:sp>
        <p:nvSpPr>
          <p:cNvPr id="52" name="圆角矩形 35">
            <a:extLst>
              <a:ext uri="{FF2B5EF4-FFF2-40B4-BE49-F238E27FC236}">
                <a16:creationId xmlns:a16="http://schemas.microsoft.com/office/drawing/2014/main" id="{2F80EF66-4920-494F-A5CC-D6C0B8394850}"/>
              </a:ext>
            </a:extLst>
          </p:cNvPr>
          <p:cNvSpPr/>
          <p:nvPr/>
        </p:nvSpPr>
        <p:spPr>
          <a:xfrm>
            <a:off x="6304433" y="2238233"/>
            <a:ext cx="2580220" cy="4366830"/>
          </a:xfrm>
          <a:prstGeom prst="roundRect">
            <a:avLst>
              <a:gd name="adj" fmla="val 4909"/>
            </a:avLst>
          </a:prstGeom>
          <a:noFill/>
          <a:ln w="127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sz="2400"/>
          </a:p>
        </p:txBody>
      </p:sp>
      <p:sp>
        <p:nvSpPr>
          <p:cNvPr id="53" name="平行四边形 52">
            <a:extLst>
              <a:ext uri="{FF2B5EF4-FFF2-40B4-BE49-F238E27FC236}">
                <a16:creationId xmlns:a16="http://schemas.microsoft.com/office/drawing/2014/main" id="{FF2FF600-5579-498B-B47A-6C7C38C491BE}"/>
              </a:ext>
            </a:extLst>
          </p:cNvPr>
          <p:cNvSpPr/>
          <p:nvPr/>
        </p:nvSpPr>
        <p:spPr>
          <a:xfrm rot="16200000" flipH="1">
            <a:off x="5957745" y="2718925"/>
            <a:ext cx="568128" cy="120490"/>
          </a:xfrm>
          <a:prstGeom prst="parallelogram">
            <a:avLst>
              <a:gd name="adj" fmla="val 89101"/>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sz="2400"/>
          </a:p>
        </p:txBody>
      </p:sp>
      <p:sp>
        <p:nvSpPr>
          <p:cNvPr id="54" name="平行四边形 53">
            <a:extLst>
              <a:ext uri="{FF2B5EF4-FFF2-40B4-BE49-F238E27FC236}">
                <a16:creationId xmlns:a16="http://schemas.microsoft.com/office/drawing/2014/main" id="{8EB05553-1CC8-4816-BCA4-1C365C0FDC6E}"/>
              </a:ext>
            </a:extLst>
          </p:cNvPr>
          <p:cNvSpPr/>
          <p:nvPr/>
        </p:nvSpPr>
        <p:spPr>
          <a:xfrm rot="5400000">
            <a:off x="8663212" y="2718925"/>
            <a:ext cx="568128" cy="120490"/>
          </a:xfrm>
          <a:prstGeom prst="parallelogram">
            <a:avLst>
              <a:gd name="adj" fmla="val 89101"/>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sz="2400"/>
          </a:p>
        </p:txBody>
      </p:sp>
      <p:sp>
        <p:nvSpPr>
          <p:cNvPr id="55" name="矩形 54">
            <a:extLst>
              <a:ext uri="{FF2B5EF4-FFF2-40B4-BE49-F238E27FC236}">
                <a16:creationId xmlns:a16="http://schemas.microsoft.com/office/drawing/2014/main" id="{69ABB425-904A-4AD3-9796-386D7C5653F7}"/>
              </a:ext>
            </a:extLst>
          </p:cNvPr>
          <p:cNvSpPr/>
          <p:nvPr/>
        </p:nvSpPr>
        <p:spPr>
          <a:xfrm>
            <a:off x="6181566" y="2613707"/>
            <a:ext cx="2825956" cy="44952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sz="2400"/>
          </a:p>
        </p:txBody>
      </p:sp>
      <p:sp>
        <p:nvSpPr>
          <p:cNvPr id="56" name="TextBox 29">
            <a:extLst>
              <a:ext uri="{FF2B5EF4-FFF2-40B4-BE49-F238E27FC236}">
                <a16:creationId xmlns:a16="http://schemas.microsoft.com/office/drawing/2014/main" id="{72D71B2B-64C4-4434-A243-BA06315392FF}"/>
              </a:ext>
            </a:extLst>
          </p:cNvPr>
          <p:cNvSpPr txBox="1"/>
          <p:nvPr/>
        </p:nvSpPr>
        <p:spPr>
          <a:xfrm>
            <a:off x="6576682" y="3338114"/>
            <a:ext cx="2035719" cy="2167068"/>
          </a:xfrm>
          <a:prstGeom prst="rect">
            <a:avLst/>
          </a:prstGeom>
          <a:noFill/>
        </p:spPr>
        <p:txBody>
          <a:bodyPr wrap="square" lIns="0" tIns="0" rIns="0" bIns="0" rtlCol="0">
            <a:spAutoFit/>
          </a:bodyPr>
          <a:lstStyle>
            <a:defPPr>
              <a:defRPr lang="zh-CN"/>
            </a:defPPr>
            <a:lvl1pPr algn="just">
              <a:lnSpc>
                <a:spcPts val="2000"/>
              </a:lnSpc>
              <a:defRPr sz="1400">
                <a:solidFill>
                  <a:schemeClr val="tx1">
                    <a:lumMod val="75000"/>
                    <a:lumOff val="25000"/>
                  </a:schemeClr>
                </a:solidFill>
                <a:latin typeface="微软雅黑" panose="020B0503020204020204" pitchFamily="34" charset="-122"/>
                <a:ea typeface="微软雅黑" panose="020B0503020204020204" pitchFamily="34" charset="-122"/>
              </a:defRPr>
            </a:lvl1pPr>
          </a:lstStyle>
          <a:p>
            <a:pPr>
              <a:lnSpc>
                <a:spcPct val="150000"/>
              </a:lnSpc>
            </a:pPr>
            <a:r>
              <a:rPr lang="zh-CN" altLang="en-US" sz="1800" dirty="0"/>
              <a:t>建立企业参与的专利产业化前景</a:t>
            </a:r>
            <a:r>
              <a:rPr lang="zh-CN" altLang="en-US" sz="2000" b="1" dirty="0">
                <a:solidFill>
                  <a:srgbClr val="FF0000"/>
                </a:solidFill>
                <a:effectLst>
                  <a:outerShdw blurRad="38100" dist="38100" dir="2700000" algn="tl">
                    <a:srgbClr val="000000">
                      <a:alpha val="43137"/>
                    </a:srgbClr>
                  </a:outerShdw>
                </a:effectLst>
              </a:rPr>
              <a:t>评价反馈</a:t>
            </a:r>
            <a:r>
              <a:rPr lang="zh-CN" altLang="en-US" sz="1800" dirty="0"/>
              <a:t>机制，形成供需对接、</a:t>
            </a:r>
            <a:r>
              <a:rPr lang="zh-CN" altLang="en-US" sz="2000" b="1" dirty="0">
                <a:solidFill>
                  <a:srgbClr val="FF0000"/>
                </a:solidFill>
                <a:effectLst>
                  <a:outerShdw blurRad="38100" dist="38100" dir="2700000" algn="tl">
                    <a:srgbClr val="000000">
                      <a:alpha val="43137"/>
                    </a:srgbClr>
                  </a:outerShdw>
                </a:effectLst>
              </a:rPr>
              <a:t>分层管理</a:t>
            </a:r>
            <a:r>
              <a:rPr lang="zh-CN" altLang="en-US" sz="1800" dirty="0"/>
              <a:t>的专利资源库。</a:t>
            </a:r>
            <a:endParaRPr lang="en-US" altLang="zh-CN" sz="1800" dirty="0"/>
          </a:p>
        </p:txBody>
      </p:sp>
      <p:sp>
        <p:nvSpPr>
          <p:cNvPr id="59" name="TextBox 30">
            <a:extLst>
              <a:ext uri="{FF2B5EF4-FFF2-40B4-BE49-F238E27FC236}">
                <a16:creationId xmlns:a16="http://schemas.microsoft.com/office/drawing/2014/main" id="{FE858C9F-2B2B-4524-A802-694B18FA0597}"/>
              </a:ext>
            </a:extLst>
          </p:cNvPr>
          <p:cNvSpPr txBox="1"/>
          <p:nvPr/>
        </p:nvSpPr>
        <p:spPr>
          <a:xfrm>
            <a:off x="6507444" y="2646335"/>
            <a:ext cx="2174197" cy="430887"/>
          </a:xfrm>
          <a:prstGeom prst="rect">
            <a:avLst/>
          </a:prstGeom>
          <a:noFill/>
        </p:spPr>
        <p:txBody>
          <a:bodyPr wrap="square" lIns="0" tIns="0" rIns="0" bIns="0" rtlCol="0">
            <a:spAutoFit/>
          </a:bodyPr>
          <a:lstStyle/>
          <a:p>
            <a:pPr algn="ctr"/>
            <a:r>
              <a:rPr lang="zh-CN" altLang="en-US" sz="2800" b="1" dirty="0">
                <a:solidFill>
                  <a:schemeClr val="bg1"/>
                </a:solidFill>
                <a:latin typeface="微软雅黑" pitchFamily="34" charset="-122"/>
                <a:ea typeface="微软雅黑" pitchFamily="34" charset="-122"/>
              </a:rPr>
              <a:t>反馈</a:t>
            </a:r>
          </a:p>
        </p:txBody>
      </p:sp>
      <p:sp>
        <p:nvSpPr>
          <p:cNvPr id="31" name="圆角矩形 35">
            <a:extLst>
              <a:ext uri="{FF2B5EF4-FFF2-40B4-BE49-F238E27FC236}">
                <a16:creationId xmlns:a16="http://schemas.microsoft.com/office/drawing/2014/main" id="{51898029-4B37-46EC-BACE-75BF14954550}"/>
              </a:ext>
            </a:extLst>
          </p:cNvPr>
          <p:cNvSpPr/>
          <p:nvPr/>
        </p:nvSpPr>
        <p:spPr>
          <a:xfrm>
            <a:off x="9253258" y="2251881"/>
            <a:ext cx="2580220" cy="4366830"/>
          </a:xfrm>
          <a:prstGeom prst="roundRect">
            <a:avLst>
              <a:gd name="adj" fmla="val 4909"/>
            </a:avLst>
          </a:prstGeom>
          <a:noFill/>
          <a:ln w="127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sz="2400"/>
          </a:p>
        </p:txBody>
      </p:sp>
      <p:sp>
        <p:nvSpPr>
          <p:cNvPr id="32" name="平行四边形 31">
            <a:extLst>
              <a:ext uri="{FF2B5EF4-FFF2-40B4-BE49-F238E27FC236}">
                <a16:creationId xmlns:a16="http://schemas.microsoft.com/office/drawing/2014/main" id="{8B670877-9E88-4D7E-90F1-BFB84003EFDF}"/>
              </a:ext>
            </a:extLst>
          </p:cNvPr>
          <p:cNvSpPr/>
          <p:nvPr/>
        </p:nvSpPr>
        <p:spPr>
          <a:xfrm rot="16200000" flipH="1">
            <a:off x="8906570" y="2732573"/>
            <a:ext cx="568128" cy="120490"/>
          </a:xfrm>
          <a:prstGeom prst="parallelogram">
            <a:avLst>
              <a:gd name="adj" fmla="val 89101"/>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sz="2400"/>
          </a:p>
        </p:txBody>
      </p:sp>
      <p:sp>
        <p:nvSpPr>
          <p:cNvPr id="33" name="平行四边形 32">
            <a:extLst>
              <a:ext uri="{FF2B5EF4-FFF2-40B4-BE49-F238E27FC236}">
                <a16:creationId xmlns:a16="http://schemas.microsoft.com/office/drawing/2014/main" id="{226AF78F-2FDA-472D-8F3C-F8619FF91BD7}"/>
              </a:ext>
            </a:extLst>
          </p:cNvPr>
          <p:cNvSpPr/>
          <p:nvPr/>
        </p:nvSpPr>
        <p:spPr>
          <a:xfrm rot="5400000">
            <a:off x="11612037" y="2732573"/>
            <a:ext cx="568128" cy="120490"/>
          </a:xfrm>
          <a:prstGeom prst="parallelogram">
            <a:avLst>
              <a:gd name="adj" fmla="val 89101"/>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sz="2400"/>
          </a:p>
        </p:txBody>
      </p:sp>
      <p:sp>
        <p:nvSpPr>
          <p:cNvPr id="34" name="矩形 33">
            <a:extLst>
              <a:ext uri="{FF2B5EF4-FFF2-40B4-BE49-F238E27FC236}">
                <a16:creationId xmlns:a16="http://schemas.microsoft.com/office/drawing/2014/main" id="{95C40951-1352-4086-8073-5C0655331614}"/>
              </a:ext>
            </a:extLst>
          </p:cNvPr>
          <p:cNvSpPr/>
          <p:nvPr/>
        </p:nvSpPr>
        <p:spPr>
          <a:xfrm>
            <a:off x="9130391" y="2627355"/>
            <a:ext cx="2825956" cy="44952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sz="2400"/>
          </a:p>
        </p:txBody>
      </p:sp>
      <p:sp>
        <p:nvSpPr>
          <p:cNvPr id="35" name="TextBox 29">
            <a:extLst>
              <a:ext uri="{FF2B5EF4-FFF2-40B4-BE49-F238E27FC236}">
                <a16:creationId xmlns:a16="http://schemas.microsoft.com/office/drawing/2014/main" id="{BE53C018-A680-493B-89D8-80896CBE5865}"/>
              </a:ext>
            </a:extLst>
          </p:cNvPr>
          <p:cNvSpPr txBox="1"/>
          <p:nvPr/>
        </p:nvSpPr>
        <p:spPr>
          <a:xfrm>
            <a:off x="9525507" y="3351762"/>
            <a:ext cx="2035719" cy="2167068"/>
          </a:xfrm>
          <a:prstGeom prst="rect">
            <a:avLst/>
          </a:prstGeom>
          <a:noFill/>
        </p:spPr>
        <p:txBody>
          <a:bodyPr wrap="square" lIns="0" tIns="0" rIns="0" bIns="0" rtlCol="0">
            <a:spAutoFit/>
          </a:bodyPr>
          <a:lstStyle>
            <a:defPPr>
              <a:defRPr lang="zh-CN"/>
            </a:defPPr>
            <a:lvl1pPr algn="just">
              <a:lnSpc>
                <a:spcPts val="2000"/>
              </a:lnSpc>
              <a:defRPr sz="1400">
                <a:solidFill>
                  <a:schemeClr val="tx1">
                    <a:lumMod val="75000"/>
                    <a:lumOff val="25000"/>
                  </a:schemeClr>
                </a:solidFill>
                <a:latin typeface="微软雅黑" panose="020B0503020204020204" pitchFamily="34" charset="-122"/>
                <a:ea typeface="微软雅黑" panose="020B0503020204020204" pitchFamily="34" charset="-122"/>
              </a:defRPr>
            </a:lvl1pPr>
          </a:lstStyle>
          <a:p>
            <a:pPr>
              <a:lnSpc>
                <a:spcPct val="150000"/>
              </a:lnSpc>
            </a:pPr>
            <a:r>
              <a:rPr lang="zh-CN" altLang="en-US" sz="1800" dirty="0"/>
              <a:t>实施</a:t>
            </a:r>
            <a:r>
              <a:rPr lang="zh-CN" altLang="en-US" sz="2400" b="1" dirty="0">
                <a:solidFill>
                  <a:srgbClr val="FF0000"/>
                </a:solidFill>
                <a:effectLst>
                  <a:outerShdw blurRad="38100" dist="38100" dir="2700000" algn="tl">
                    <a:srgbClr val="000000">
                      <a:alpha val="43137"/>
                    </a:srgbClr>
                  </a:outerShdw>
                </a:effectLst>
              </a:rPr>
              <a:t>差异化</a:t>
            </a:r>
            <a:r>
              <a:rPr lang="zh-CN" altLang="en-US" sz="1800" dirty="0"/>
              <a:t>推广对接措施，高频率、专业化组织专利展示、路演、对接、交易、拍卖活动，促进专利转化运用。</a:t>
            </a:r>
            <a:endParaRPr lang="en-US" altLang="zh-CN" sz="1800" dirty="0"/>
          </a:p>
        </p:txBody>
      </p:sp>
      <p:sp>
        <p:nvSpPr>
          <p:cNvPr id="36" name="TextBox 30">
            <a:extLst>
              <a:ext uri="{FF2B5EF4-FFF2-40B4-BE49-F238E27FC236}">
                <a16:creationId xmlns:a16="http://schemas.microsoft.com/office/drawing/2014/main" id="{781733CD-5524-4BA3-98F6-670E659C9D07}"/>
              </a:ext>
            </a:extLst>
          </p:cNvPr>
          <p:cNvSpPr txBox="1"/>
          <p:nvPr/>
        </p:nvSpPr>
        <p:spPr>
          <a:xfrm>
            <a:off x="9456269" y="2659983"/>
            <a:ext cx="2174197" cy="430887"/>
          </a:xfrm>
          <a:prstGeom prst="rect">
            <a:avLst/>
          </a:prstGeom>
          <a:noFill/>
        </p:spPr>
        <p:txBody>
          <a:bodyPr wrap="square" lIns="0" tIns="0" rIns="0" bIns="0" rtlCol="0">
            <a:spAutoFit/>
          </a:bodyPr>
          <a:lstStyle/>
          <a:p>
            <a:pPr algn="ctr"/>
            <a:r>
              <a:rPr lang="zh-CN" altLang="en-US" sz="2800" b="1" dirty="0">
                <a:solidFill>
                  <a:schemeClr val="bg1"/>
                </a:solidFill>
                <a:latin typeface="微软雅黑" pitchFamily="34" charset="-122"/>
                <a:ea typeface="微软雅黑" pitchFamily="34" charset="-122"/>
              </a:rPr>
              <a:t>对接</a:t>
            </a:r>
          </a:p>
        </p:txBody>
      </p:sp>
    </p:spTree>
    <p:extLst>
      <p:ext uri="{BB962C8B-B14F-4D97-AF65-F5344CB8AC3E}">
        <p14:creationId xmlns:p14="http://schemas.microsoft.com/office/powerpoint/2010/main" val="326569032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20B92BA7-8114-40D8-9195-5DCF4FCF9CDB}"/>
              </a:ext>
            </a:extLst>
          </p:cNvPr>
          <p:cNvGrpSpPr/>
          <p:nvPr/>
        </p:nvGrpSpPr>
        <p:grpSpPr>
          <a:xfrm flipH="1">
            <a:off x="531627" y="1338107"/>
            <a:ext cx="1522519" cy="155713"/>
            <a:chOff x="871869" y="5224005"/>
            <a:chExt cx="3723459" cy="380811"/>
          </a:xfrm>
        </p:grpSpPr>
        <p:sp>
          <p:nvSpPr>
            <p:cNvPr id="5" name="矩形 4">
              <a:extLst>
                <a:ext uri="{FF2B5EF4-FFF2-40B4-BE49-F238E27FC236}">
                  <a16:creationId xmlns:a16="http://schemas.microsoft.com/office/drawing/2014/main" id="{B9BB5CBE-C26C-4E16-A88E-128161619E83}"/>
                </a:ext>
              </a:extLst>
            </p:cNvPr>
            <p:cNvSpPr/>
            <p:nvPr/>
          </p:nvSpPr>
          <p:spPr>
            <a:xfrm flipV="1">
              <a:off x="871869" y="5224006"/>
              <a:ext cx="380810" cy="380810"/>
            </a:xfrm>
            <a:prstGeom prst="rect">
              <a:avLst/>
            </a:prstGeom>
            <a:solidFill>
              <a:srgbClr val="441D61">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字魂105号-简雅黑" panose="00000500000000000000" pitchFamily="2" charset="-122"/>
                <a:ea typeface="字魂105号-简雅黑" panose="00000500000000000000" pitchFamily="2" charset="-122"/>
                <a:cs typeface="字魂105号-简雅黑" panose="00000500000000000000" pitchFamily="2" charset="-122"/>
              </a:endParaRPr>
            </a:p>
          </p:txBody>
        </p:sp>
        <p:sp>
          <p:nvSpPr>
            <p:cNvPr id="6" name="矩形 5">
              <a:extLst>
                <a:ext uri="{FF2B5EF4-FFF2-40B4-BE49-F238E27FC236}">
                  <a16:creationId xmlns:a16="http://schemas.microsoft.com/office/drawing/2014/main" id="{C6514992-6812-4DF6-84A3-2F83CFB5844C}"/>
                </a:ext>
              </a:extLst>
            </p:cNvPr>
            <p:cNvSpPr/>
            <p:nvPr/>
          </p:nvSpPr>
          <p:spPr>
            <a:xfrm flipV="1">
              <a:off x="1533147" y="5224006"/>
              <a:ext cx="380810" cy="380810"/>
            </a:xfrm>
            <a:prstGeom prst="rect">
              <a:avLst/>
            </a:prstGeom>
            <a:solidFill>
              <a:srgbClr val="441D6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字魂105号-简雅黑" panose="00000500000000000000" pitchFamily="2" charset="-122"/>
                <a:ea typeface="字魂105号-简雅黑" panose="00000500000000000000" pitchFamily="2" charset="-122"/>
                <a:cs typeface="字魂105号-简雅黑" panose="00000500000000000000" pitchFamily="2" charset="-122"/>
              </a:endParaRPr>
            </a:p>
          </p:txBody>
        </p:sp>
        <p:sp>
          <p:nvSpPr>
            <p:cNvPr id="7" name="矩形 6">
              <a:extLst>
                <a:ext uri="{FF2B5EF4-FFF2-40B4-BE49-F238E27FC236}">
                  <a16:creationId xmlns:a16="http://schemas.microsoft.com/office/drawing/2014/main" id="{CBF01E88-8734-4777-BF73-F6D45D5EB8B7}"/>
                </a:ext>
              </a:extLst>
            </p:cNvPr>
            <p:cNvSpPr/>
            <p:nvPr/>
          </p:nvSpPr>
          <p:spPr>
            <a:xfrm flipV="1">
              <a:off x="2194424" y="5224006"/>
              <a:ext cx="380810" cy="380810"/>
            </a:xfrm>
            <a:prstGeom prst="rect">
              <a:avLst/>
            </a:prstGeom>
            <a:solidFill>
              <a:srgbClr val="441D61">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latin typeface="字魂105号-简雅黑" panose="00000500000000000000" pitchFamily="2" charset="-122"/>
                <a:ea typeface="字魂105号-简雅黑" panose="00000500000000000000" pitchFamily="2" charset="-122"/>
                <a:cs typeface="字魂105号-简雅黑" panose="00000500000000000000" pitchFamily="2" charset="-122"/>
              </a:endParaRPr>
            </a:p>
          </p:txBody>
        </p:sp>
        <p:sp>
          <p:nvSpPr>
            <p:cNvPr id="8" name="矩形 7">
              <a:extLst>
                <a:ext uri="{FF2B5EF4-FFF2-40B4-BE49-F238E27FC236}">
                  <a16:creationId xmlns:a16="http://schemas.microsoft.com/office/drawing/2014/main" id="{88B9612F-C95B-4E29-B692-1166015E4A59}"/>
                </a:ext>
              </a:extLst>
            </p:cNvPr>
            <p:cNvSpPr/>
            <p:nvPr/>
          </p:nvSpPr>
          <p:spPr>
            <a:xfrm flipV="1">
              <a:off x="2855702" y="5224006"/>
              <a:ext cx="380810" cy="380810"/>
            </a:xfrm>
            <a:prstGeom prst="rect">
              <a:avLst/>
            </a:prstGeom>
            <a:solidFill>
              <a:srgbClr val="441D6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字魂105号-简雅黑" panose="00000500000000000000" pitchFamily="2" charset="-122"/>
                <a:ea typeface="字魂105号-简雅黑" panose="00000500000000000000" pitchFamily="2" charset="-122"/>
                <a:cs typeface="字魂105号-简雅黑" panose="00000500000000000000" pitchFamily="2" charset="-122"/>
              </a:endParaRPr>
            </a:p>
          </p:txBody>
        </p:sp>
        <p:sp>
          <p:nvSpPr>
            <p:cNvPr id="9" name="矩形 8">
              <a:extLst>
                <a:ext uri="{FF2B5EF4-FFF2-40B4-BE49-F238E27FC236}">
                  <a16:creationId xmlns:a16="http://schemas.microsoft.com/office/drawing/2014/main" id="{042D5A96-4C8E-44B6-8607-06B71C0B0C95}"/>
                </a:ext>
              </a:extLst>
            </p:cNvPr>
            <p:cNvSpPr/>
            <p:nvPr/>
          </p:nvSpPr>
          <p:spPr>
            <a:xfrm flipV="1">
              <a:off x="3516980" y="5224006"/>
              <a:ext cx="380810" cy="380810"/>
            </a:xfrm>
            <a:prstGeom prst="rect">
              <a:avLst/>
            </a:prstGeom>
            <a:solidFill>
              <a:srgbClr val="441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字魂105号-简雅黑" panose="00000500000000000000" pitchFamily="2" charset="-122"/>
                <a:ea typeface="字魂105号-简雅黑" panose="00000500000000000000" pitchFamily="2" charset="-122"/>
                <a:cs typeface="字魂105号-简雅黑" panose="00000500000000000000" pitchFamily="2" charset="-122"/>
              </a:endParaRPr>
            </a:p>
          </p:txBody>
        </p:sp>
        <p:sp>
          <p:nvSpPr>
            <p:cNvPr id="10" name="矩形 9">
              <a:extLst>
                <a:ext uri="{FF2B5EF4-FFF2-40B4-BE49-F238E27FC236}">
                  <a16:creationId xmlns:a16="http://schemas.microsoft.com/office/drawing/2014/main" id="{4A7F1F32-D9EF-4A1F-9A11-8B97AB7410B4}"/>
                </a:ext>
              </a:extLst>
            </p:cNvPr>
            <p:cNvSpPr/>
            <p:nvPr/>
          </p:nvSpPr>
          <p:spPr>
            <a:xfrm flipV="1">
              <a:off x="4214518" y="5224005"/>
              <a:ext cx="380810" cy="380810"/>
            </a:xfrm>
            <a:prstGeom prst="rect">
              <a:avLst/>
            </a:prstGeom>
            <a:solidFill>
              <a:srgbClr val="441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字魂105号-简雅黑" panose="00000500000000000000" pitchFamily="2" charset="-122"/>
                <a:ea typeface="字魂105号-简雅黑" panose="00000500000000000000" pitchFamily="2" charset="-122"/>
                <a:cs typeface="字魂105号-简雅黑" panose="00000500000000000000" pitchFamily="2" charset="-122"/>
              </a:endParaRPr>
            </a:p>
          </p:txBody>
        </p:sp>
      </p:grpSp>
      <p:sp>
        <p:nvSpPr>
          <p:cNvPr id="11" name="图形">
            <a:extLst>
              <a:ext uri="{FF2B5EF4-FFF2-40B4-BE49-F238E27FC236}">
                <a16:creationId xmlns:a16="http://schemas.microsoft.com/office/drawing/2014/main" id="{74ACEE64-710F-4C00-815B-4EB05B9223DA}"/>
              </a:ext>
            </a:extLst>
          </p:cNvPr>
          <p:cNvSpPr txBox="1"/>
          <p:nvPr>
            <p:custDataLst>
              <p:tags r:id="rId1"/>
            </p:custDataLst>
          </p:nvPr>
        </p:nvSpPr>
        <p:spPr>
          <a:xfrm>
            <a:off x="496808" y="673456"/>
            <a:ext cx="5793155" cy="523220"/>
          </a:xfrm>
          <a:prstGeom prst="rect">
            <a:avLst/>
          </a:prstGeom>
          <a:noFill/>
        </p:spPr>
        <p:txBody>
          <a:bodyPr wrap="square" rtlCol="0" anchor="t">
            <a:spAutoFit/>
          </a:bodyPr>
          <a:lstStyle/>
          <a:p>
            <a:r>
              <a:rPr lang="en-US" altLang="zh-CN" sz="2800" cap="all" dirty="0">
                <a:solidFill>
                  <a:schemeClr val="tx1">
                    <a:lumMod val="75000"/>
                    <a:lumOff val="25000"/>
                  </a:schemeClr>
                </a:solidFill>
                <a:latin typeface="思源宋体 CN Heavy" panose="02020900000000000000" charset="-122"/>
                <a:ea typeface="思源宋体 CN Heavy" panose="02020900000000000000" charset="-122"/>
                <a:cs typeface="思源宋体 CN Heavy" panose="02020900000000000000" charset="-122"/>
                <a:sym typeface="+mn-ea"/>
              </a:rPr>
              <a:t>1.</a:t>
            </a:r>
            <a:r>
              <a:rPr lang="zh-CN" altLang="en-US" sz="2800" cap="all" dirty="0">
                <a:solidFill>
                  <a:schemeClr val="tx1">
                    <a:lumMod val="75000"/>
                    <a:lumOff val="25000"/>
                  </a:schemeClr>
                </a:solidFill>
                <a:latin typeface="思源宋体 CN Heavy" panose="02020900000000000000" charset="-122"/>
                <a:ea typeface="思源宋体 CN Heavy" panose="02020900000000000000" charset="-122"/>
                <a:cs typeface="思源宋体 CN Heavy" panose="02020900000000000000" charset="-122"/>
                <a:sym typeface="+mn-ea"/>
              </a:rPr>
              <a:t> 入库管理</a:t>
            </a:r>
            <a:endParaRPr lang="zh-CN" altLang="en-US" sz="2800" cap="all" dirty="0">
              <a:solidFill>
                <a:srgbClr val="C00000"/>
              </a:solidFill>
              <a:uFillTx/>
              <a:latin typeface="思源宋体 CN Heavy" panose="02020900000000000000" charset="-122"/>
              <a:ea typeface="思源宋体 CN Heavy" panose="02020900000000000000" charset="-122"/>
              <a:cs typeface="思源宋体 CN Heavy" panose="02020900000000000000" charset="-122"/>
              <a:sym typeface="+mn-ea"/>
            </a:endParaRPr>
          </a:p>
        </p:txBody>
      </p:sp>
      <p:sp>
        <p:nvSpPr>
          <p:cNvPr id="15" name="文本框 14">
            <a:extLst>
              <a:ext uri="{FF2B5EF4-FFF2-40B4-BE49-F238E27FC236}">
                <a16:creationId xmlns:a16="http://schemas.microsoft.com/office/drawing/2014/main" id="{09165E6B-F878-4398-8E40-B13D1CBE7714}"/>
              </a:ext>
            </a:extLst>
          </p:cNvPr>
          <p:cNvSpPr txBox="1"/>
          <p:nvPr/>
        </p:nvSpPr>
        <p:spPr>
          <a:xfrm>
            <a:off x="472576" y="1970339"/>
            <a:ext cx="2466633" cy="3693319"/>
          </a:xfrm>
          <a:prstGeom prst="rect">
            <a:avLst/>
          </a:prstGeom>
          <a:noFill/>
        </p:spPr>
        <p:txBody>
          <a:bodyPr wrap="square" rtlCol="0">
            <a:spAutoFit/>
          </a:bodyPr>
          <a:lstStyle/>
          <a:p>
            <a:pPr marL="285750" indent="-285750">
              <a:buFont typeface="Wingdings" panose="05000000000000000000" pitchFamily="2" charset="2"/>
              <a:buChar char="Ø"/>
            </a:pPr>
            <a:r>
              <a:rPr lang="zh-CN" altLang="en-US" dirty="0"/>
              <a:t>完成盘点并登记入库的专利会进入专利转化资源库</a:t>
            </a:r>
            <a:endParaRPr lang="en-US" altLang="zh-CN" dirty="0"/>
          </a:p>
          <a:p>
            <a:pPr marL="285750" indent="-285750">
              <a:buFont typeface="Wingdings" panose="05000000000000000000" pitchFamily="2" charset="2"/>
              <a:buChar char="Ø"/>
            </a:pPr>
            <a:endParaRPr lang="en-US" altLang="zh-CN" dirty="0"/>
          </a:p>
          <a:p>
            <a:pPr marL="285750" indent="-285750">
              <a:buFont typeface="Wingdings" panose="05000000000000000000" pitchFamily="2" charset="2"/>
              <a:buChar char="Ø"/>
            </a:pPr>
            <a:r>
              <a:rPr lang="zh-CN" altLang="en-US" dirty="0"/>
              <a:t>入库专利后续要及时反馈转让和许可交易信息</a:t>
            </a:r>
            <a:endParaRPr lang="en-US" altLang="zh-CN" dirty="0"/>
          </a:p>
          <a:p>
            <a:pPr marL="285750" indent="-285750">
              <a:buFont typeface="Wingdings" panose="05000000000000000000" pitchFamily="2" charset="2"/>
              <a:buChar char="Ø"/>
            </a:pPr>
            <a:endParaRPr lang="en-US" altLang="zh-CN" dirty="0"/>
          </a:p>
          <a:p>
            <a:pPr marL="285750" indent="-285750">
              <a:buFont typeface="Wingdings" panose="05000000000000000000" pitchFamily="2" charset="2"/>
              <a:buChar char="Ø"/>
            </a:pPr>
            <a:r>
              <a:rPr lang="zh-CN" altLang="en-US" dirty="0"/>
              <a:t>进入转化资源库的专利视情况如不再需要转化，可以选择</a:t>
            </a:r>
            <a:r>
              <a:rPr lang="zh-CN" altLang="en-US" b="1" dirty="0">
                <a:solidFill>
                  <a:srgbClr val="C00000"/>
                </a:solidFill>
              </a:rPr>
              <a:t>下架</a:t>
            </a:r>
            <a:r>
              <a:rPr lang="zh-CN" altLang="en-US" dirty="0"/>
              <a:t>，撤回存量专利基础库</a:t>
            </a:r>
          </a:p>
        </p:txBody>
      </p:sp>
      <p:pic>
        <p:nvPicPr>
          <p:cNvPr id="16" name="图片 15">
            <a:extLst>
              <a:ext uri="{FF2B5EF4-FFF2-40B4-BE49-F238E27FC236}">
                <a16:creationId xmlns:a16="http://schemas.microsoft.com/office/drawing/2014/main" id="{D966D32C-A4CF-40AD-B985-751C1B04D1AA}"/>
              </a:ext>
            </a:extLst>
          </p:cNvPr>
          <p:cNvPicPr>
            <a:picLocks noChangeAspect="1"/>
          </p:cNvPicPr>
          <p:nvPr/>
        </p:nvPicPr>
        <p:blipFill>
          <a:blip r:embed="rId3"/>
          <a:stretch>
            <a:fillRect/>
          </a:stretch>
        </p:blipFill>
        <p:spPr>
          <a:xfrm>
            <a:off x="3295363" y="832729"/>
            <a:ext cx="8365010" cy="5329019"/>
          </a:xfrm>
          <a:prstGeom prst="rect">
            <a:avLst/>
          </a:prstGeom>
        </p:spPr>
      </p:pic>
    </p:spTree>
    <p:extLst>
      <p:ext uri="{BB962C8B-B14F-4D97-AF65-F5344CB8AC3E}">
        <p14:creationId xmlns:p14="http://schemas.microsoft.com/office/powerpoint/2010/main" val="121757284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20B92BA7-8114-40D8-9195-5DCF4FCF9CDB}"/>
              </a:ext>
            </a:extLst>
          </p:cNvPr>
          <p:cNvGrpSpPr/>
          <p:nvPr/>
        </p:nvGrpSpPr>
        <p:grpSpPr>
          <a:xfrm flipH="1">
            <a:off x="531627" y="1338107"/>
            <a:ext cx="1522519" cy="155713"/>
            <a:chOff x="871869" y="5224005"/>
            <a:chExt cx="3723459" cy="380811"/>
          </a:xfrm>
        </p:grpSpPr>
        <p:sp>
          <p:nvSpPr>
            <p:cNvPr id="5" name="矩形 4">
              <a:extLst>
                <a:ext uri="{FF2B5EF4-FFF2-40B4-BE49-F238E27FC236}">
                  <a16:creationId xmlns:a16="http://schemas.microsoft.com/office/drawing/2014/main" id="{B9BB5CBE-C26C-4E16-A88E-128161619E83}"/>
                </a:ext>
              </a:extLst>
            </p:cNvPr>
            <p:cNvSpPr/>
            <p:nvPr/>
          </p:nvSpPr>
          <p:spPr>
            <a:xfrm flipV="1">
              <a:off x="871869" y="5224006"/>
              <a:ext cx="380810" cy="380810"/>
            </a:xfrm>
            <a:prstGeom prst="rect">
              <a:avLst/>
            </a:prstGeom>
            <a:solidFill>
              <a:srgbClr val="441D61">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字魂105号-简雅黑" panose="00000500000000000000" pitchFamily="2" charset="-122"/>
                <a:ea typeface="字魂105号-简雅黑" panose="00000500000000000000" pitchFamily="2" charset="-122"/>
                <a:cs typeface="字魂105号-简雅黑" panose="00000500000000000000" pitchFamily="2" charset="-122"/>
              </a:endParaRPr>
            </a:p>
          </p:txBody>
        </p:sp>
        <p:sp>
          <p:nvSpPr>
            <p:cNvPr id="6" name="矩形 5">
              <a:extLst>
                <a:ext uri="{FF2B5EF4-FFF2-40B4-BE49-F238E27FC236}">
                  <a16:creationId xmlns:a16="http://schemas.microsoft.com/office/drawing/2014/main" id="{C6514992-6812-4DF6-84A3-2F83CFB5844C}"/>
                </a:ext>
              </a:extLst>
            </p:cNvPr>
            <p:cNvSpPr/>
            <p:nvPr/>
          </p:nvSpPr>
          <p:spPr>
            <a:xfrm flipV="1">
              <a:off x="1533147" y="5224006"/>
              <a:ext cx="380810" cy="380810"/>
            </a:xfrm>
            <a:prstGeom prst="rect">
              <a:avLst/>
            </a:prstGeom>
            <a:solidFill>
              <a:srgbClr val="441D6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字魂105号-简雅黑" panose="00000500000000000000" pitchFamily="2" charset="-122"/>
                <a:ea typeface="字魂105号-简雅黑" panose="00000500000000000000" pitchFamily="2" charset="-122"/>
                <a:cs typeface="字魂105号-简雅黑" panose="00000500000000000000" pitchFamily="2" charset="-122"/>
              </a:endParaRPr>
            </a:p>
          </p:txBody>
        </p:sp>
        <p:sp>
          <p:nvSpPr>
            <p:cNvPr id="7" name="矩形 6">
              <a:extLst>
                <a:ext uri="{FF2B5EF4-FFF2-40B4-BE49-F238E27FC236}">
                  <a16:creationId xmlns:a16="http://schemas.microsoft.com/office/drawing/2014/main" id="{CBF01E88-8734-4777-BF73-F6D45D5EB8B7}"/>
                </a:ext>
              </a:extLst>
            </p:cNvPr>
            <p:cNvSpPr/>
            <p:nvPr/>
          </p:nvSpPr>
          <p:spPr>
            <a:xfrm flipV="1">
              <a:off x="2194424" y="5224006"/>
              <a:ext cx="380810" cy="380810"/>
            </a:xfrm>
            <a:prstGeom prst="rect">
              <a:avLst/>
            </a:prstGeom>
            <a:solidFill>
              <a:srgbClr val="441D61">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latin typeface="字魂105号-简雅黑" panose="00000500000000000000" pitchFamily="2" charset="-122"/>
                <a:ea typeface="字魂105号-简雅黑" panose="00000500000000000000" pitchFamily="2" charset="-122"/>
                <a:cs typeface="字魂105号-简雅黑" panose="00000500000000000000" pitchFamily="2" charset="-122"/>
              </a:endParaRPr>
            </a:p>
          </p:txBody>
        </p:sp>
        <p:sp>
          <p:nvSpPr>
            <p:cNvPr id="8" name="矩形 7">
              <a:extLst>
                <a:ext uri="{FF2B5EF4-FFF2-40B4-BE49-F238E27FC236}">
                  <a16:creationId xmlns:a16="http://schemas.microsoft.com/office/drawing/2014/main" id="{88B9612F-C95B-4E29-B692-1166015E4A59}"/>
                </a:ext>
              </a:extLst>
            </p:cNvPr>
            <p:cNvSpPr/>
            <p:nvPr/>
          </p:nvSpPr>
          <p:spPr>
            <a:xfrm flipV="1">
              <a:off x="2855702" y="5224006"/>
              <a:ext cx="380810" cy="380810"/>
            </a:xfrm>
            <a:prstGeom prst="rect">
              <a:avLst/>
            </a:prstGeom>
            <a:solidFill>
              <a:srgbClr val="441D6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字魂105号-简雅黑" panose="00000500000000000000" pitchFamily="2" charset="-122"/>
                <a:ea typeface="字魂105号-简雅黑" panose="00000500000000000000" pitchFamily="2" charset="-122"/>
                <a:cs typeface="字魂105号-简雅黑" panose="00000500000000000000" pitchFamily="2" charset="-122"/>
              </a:endParaRPr>
            </a:p>
          </p:txBody>
        </p:sp>
        <p:sp>
          <p:nvSpPr>
            <p:cNvPr id="9" name="矩形 8">
              <a:extLst>
                <a:ext uri="{FF2B5EF4-FFF2-40B4-BE49-F238E27FC236}">
                  <a16:creationId xmlns:a16="http://schemas.microsoft.com/office/drawing/2014/main" id="{042D5A96-4C8E-44B6-8607-06B71C0B0C95}"/>
                </a:ext>
              </a:extLst>
            </p:cNvPr>
            <p:cNvSpPr/>
            <p:nvPr/>
          </p:nvSpPr>
          <p:spPr>
            <a:xfrm flipV="1">
              <a:off x="3516980" y="5224006"/>
              <a:ext cx="380810" cy="380810"/>
            </a:xfrm>
            <a:prstGeom prst="rect">
              <a:avLst/>
            </a:prstGeom>
            <a:solidFill>
              <a:srgbClr val="441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字魂105号-简雅黑" panose="00000500000000000000" pitchFamily="2" charset="-122"/>
                <a:ea typeface="字魂105号-简雅黑" panose="00000500000000000000" pitchFamily="2" charset="-122"/>
                <a:cs typeface="字魂105号-简雅黑" panose="00000500000000000000" pitchFamily="2" charset="-122"/>
              </a:endParaRPr>
            </a:p>
          </p:txBody>
        </p:sp>
        <p:sp>
          <p:nvSpPr>
            <p:cNvPr id="10" name="矩形 9">
              <a:extLst>
                <a:ext uri="{FF2B5EF4-FFF2-40B4-BE49-F238E27FC236}">
                  <a16:creationId xmlns:a16="http://schemas.microsoft.com/office/drawing/2014/main" id="{4A7F1F32-D9EF-4A1F-9A11-8B97AB7410B4}"/>
                </a:ext>
              </a:extLst>
            </p:cNvPr>
            <p:cNvSpPr/>
            <p:nvPr/>
          </p:nvSpPr>
          <p:spPr>
            <a:xfrm flipV="1">
              <a:off x="4214518" y="5224005"/>
              <a:ext cx="380810" cy="380810"/>
            </a:xfrm>
            <a:prstGeom prst="rect">
              <a:avLst/>
            </a:prstGeom>
            <a:solidFill>
              <a:srgbClr val="441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字魂105号-简雅黑" panose="00000500000000000000" pitchFamily="2" charset="-122"/>
                <a:ea typeface="字魂105号-简雅黑" panose="00000500000000000000" pitchFamily="2" charset="-122"/>
                <a:cs typeface="字魂105号-简雅黑" panose="00000500000000000000" pitchFamily="2" charset="-122"/>
              </a:endParaRPr>
            </a:p>
          </p:txBody>
        </p:sp>
      </p:grpSp>
      <p:sp>
        <p:nvSpPr>
          <p:cNvPr id="11" name="图形">
            <a:extLst>
              <a:ext uri="{FF2B5EF4-FFF2-40B4-BE49-F238E27FC236}">
                <a16:creationId xmlns:a16="http://schemas.microsoft.com/office/drawing/2014/main" id="{74ACEE64-710F-4C00-815B-4EB05B9223DA}"/>
              </a:ext>
            </a:extLst>
          </p:cNvPr>
          <p:cNvSpPr txBox="1"/>
          <p:nvPr>
            <p:custDataLst>
              <p:tags r:id="rId1"/>
            </p:custDataLst>
          </p:nvPr>
        </p:nvSpPr>
        <p:spPr>
          <a:xfrm>
            <a:off x="496808" y="673456"/>
            <a:ext cx="5793155" cy="523220"/>
          </a:xfrm>
          <a:prstGeom prst="rect">
            <a:avLst/>
          </a:prstGeom>
          <a:noFill/>
        </p:spPr>
        <p:txBody>
          <a:bodyPr wrap="square" rtlCol="0" anchor="t">
            <a:spAutoFit/>
          </a:bodyPr>
          <a:lstStyle/>
          <a:p>
            <a:r>
              <a:rPr lang="en-US" altLang="zh-CN" sz="2800" cap="all" dirty="0">
                <a:solidFill>
                  <a:schemeClr val="tx1">
                    <a:lumMod val="75000"/>
                    <a:lumOff val="25000"/>
                  </a:schemeClr>
                </a:solidFill>
                <a:latin typeface="思源宋体 CN Heavy" panose="02020900000000000000" charset="-122"/>
                <a:ea typeface="思源宋体 CN Heavy" panose="02020900000000000000" charset="-122"/>
                <a:cs typeface="思源宋体 CN Heavy" panose="02020900000000000000" charset="-122"/>
                <a:sym typeface="+mn-ea"/>
              </a:rPr>
              <a:t>2.</a:t>
            </a:r>
            <a:r>
              <a:rPr lang="zh-CN" altLang="en-US" sz="2800" cap="all" dirty="0">
                <a:solidFill>
                  <a:schemeClr val="tx1">
                    <a:lumMod val="75000"/>
                    <a:lumOff val="25000"/>
                  </a:schemeClr>
                </a:solidFill>
                <a:latin typeface="思源宋体 CN Heavy" panose="02020900000000000000" charset="-122"/>
                <a:ea typeface="思源宋体 CN Heavy" panose="02020900000000000000" charset="-122"/>
                <a:cs typeface="思源宋体 CN Heavy" panose="02020900000000000000" charset="-122"/>
                <a:sym typeface="+mn-ea"/>
              </a:rPr>
              <a:t>评价合作</a:t>
            </a:r>
            <a:endParaRPr lang="zh-CN" altLang="en-US" sz="2800" cap="all" dirty="0">
              <a:solidFill>
                <a:srgbClr val="C00000"/>
              </a:solidFill>
              <a:uFillTx/>
              <a:latin typeface="思源宋体 CN Heavy" panose="02020900000000000000" charset="-122"/>
              <a:ea typeface="思源宋体 CN Heavy" panose="02020900000000000000" charset="-122"/>
              <a:cs typeface="思源宋体 CN Heavy" panose="02020900000000000000" charset="-122"/>
              <a:sym typeface="+mn-ea"/>
            </a:endParaRPr>
          </a:p>
        </p:txBody>
      </p:sp>
      <p:sp>
        <p:nvSpPr>
          <p:cNvPr id="15" name="文本框 14">
            <a:extLst>
              <a:ext uri="{FF2B5EF4-FFF2-40B4-BE49-F238E27FC236}">
                <a16:creationId xmlns:a16="http://schemas.microsoft.com/office/drawing/2014/main" id="{09165E6B-F878-4398-8E40-B13D1CBE7714}"/>
              </a:ext>
            </a:extLst>
          </p:cNvPr>
          <p:cNvSpPr txBox="1"/>
          <p:nvPr/>
        </p:nvSpPr>
        <p:spPr>
          <a:xfrm>
            <a:off x="404096" y="1973744"/>
            <a:ext cx="3300099" cy="2585323"/>
          </a:xfrm>
          <a:prstGeom prst="rect">
            <a:avLst/>
          </a:prstGeom>
          <a:noFill/>
        </p:spPr>
        <p:txBody>
          <a:bodyPr wrap="square" rtlCol="0">
            <a:spAutoFit/>
          </a:bodyPr>
          <a:lstStyle/>
          <a:p>
            <a:pPr marL="285750" indent="-285750">
              <a:buFont typeface="Wingdings" panose="05000000000000000000" pitchFamily="2" charset="2"/>
              <a:buChar char="Ø"/>
            </a:pPr>
            <a:r>
              <a:rPr lang="zh-CN" altLang="en-US" dirty="0"/>
              <a:t>根据企业所处行业及领域优势，推送相应领域高校院所可转化专利，企业查看院校建档专利信息，并对推送专利进行</a:t>
            </a:r>
            <a:r>
              <a:rPr lang="zh-CN" altLang="en-US" b="1" dirty="0"/>
              <a:t>企业评价</a:t>
            </a:r>
            <a:endParaRPr lang="en-US" altLang="zh-CN" b="1" dirty="0"/>
          </a:p>
          <a:p>
            <a:pPr marL="285750" indent="-285750">
              <a:buFont typeface="Wingdings" panose="05000000000000000000" pitchFamily="2" charset="2"/>
              <a:buChar char="Ø"/>
            </a:pPr>
            <a:endParaRPr lang="en-US" altLang="zh-CN" dirty="0"/>
          </a:p>
          <a:p>
            <a:pPr marL="285750" indent="-285750">
              <a:buFont typeface="Wingdings" panose="05000000000000000000" pitchFamily="2" charset="2"/>
              <a:buChar char="Ø"/>
            </a:pPr>
            <a:r>
              <a:rPr lang="zh-CN" altLang="en-US" dirty="0"/>
              <a:t>企业向高校院所发布</a:t>
            </a:r>
            <a:r>
              <a:rPr lang="zh-CN" altLang="en-US" b="1" dirty="0"/>
              <a:t>定向需求</a:t>
            </a:r>
            <a:r>
              <a:rPr lang="zh-CN" altLang="en-US" dirty="0"/>
              <a:t>，或面向平台用户发布公开需求</a:t>
            </a:r>
          </a:p>
        </p:txBody>
      </p:sp>
      <p:sp>
        <p:nvSpPr>
          <p:cNvPr id="18" name="文本框 17">
            <a:extLst>
              <a:ext uri="{FF2B5EF4-FFF2-40B4-BE49-F238E27FC236}">
                <a16:creationId xmlns:a16="http://schemas.microsoft.com/office/drawing/2014/main" id="{1CD0746A-BA25-4716-8AC7-F34392D9D754}"/>
              </a:ext>
            </a:extLst>
          </p:cNvPr>
          <p:cNvSpPr txBox="1"/>
          <p:nvPr/>
        </p:nvSpPr>
        <p:spPr>
          <a:xfrm>
            <a:off x="7053943" y="6241845"/>
            <a:ext cx="1278294" cy="369332"/>
          </a:xfrm>
          <a:prstGeom prst="rect">
            <a:avLst/>
          </a:prstGeom>
          <a:noFill/>
        </p:spPr>
        <p:txBody>
          <a:bodyPr wrap="square" rtlCol="0">
            <a:spAutoFit/>
          </a:bodyPr>
          <a:lstStyle/>
          <a:p>
            <a:r>
              <a:rPr lang="zh-CN" altLang="en-US" b="1" dirty="0"/>
              <a:t>企业界面</a:t>
            </a:r>
          </a:p>
        </p:txBody>
      </p:sp>
      <p:pic>
        <p:nvPicPr>
          <p:cNvPr id="19" name="图片 18">
            <a:extLst>
              <a:ext uri="{FF2B5EF4-FFF2-40B4-BE49-F238E27FC236}">
                <a16:creationId xmlns:a16="http://schemas.microsoft.com/office/drawing/2014/main" id="{1D241783-D3DF-45EC-AEB6-F9C05A50123D}"/>
              </a:ext>
            </a:extLst>
          </p:cNvPr>
          <p:cNvPicPr>
            <a:picLocks noChangeAspect="1"/>
          </p:cNvPicPr>
          <p:nvPr/>
        </p:nvPicPr>
        <p:blipFill rotWithShape="1">
          <a:blip r:embed="rId3"/>
          <a:srcRect l="34940" t="15646" r="6700" b="5714"/>
          <a:stretch/>
        </p:blipFill>
        <p:spPr>
          <a:xfrm>
            <a:off x="4144184" y="297306"/>
            <a:ext cx="5530731" cy="4192037"/>
          </a:xfrm>
          <a:prstGeom prst="rect">
            <a:avLst/>
          </a:prstGeom>
        </p:spPr>
      </p:pic>
      <p:pic>
        <p:nvPicPr>
          <p:cNvPr id="17" name="图片 16">
            <a:extLst>
              <a:ext uri="{FF2B5EF4-FFF2-40B4-BE49-F238E27FC236}">
                <a16:creationId xmlns:a16="http://schemas.microsoft.com/office/drawing/2014/main" id="{3D99849D-14DE-4C19-91D5-D1E7FFE757C8}"/>
              </a:ext>
            </a:extLst>
          </p:cNvPr>
          <p:cNvPicPr>
            <a:picLocks noChangeAspect="1"/>
          </p:cNvPicPr>
          <p:nvPr/>
        </p:nvPicPr>
        <p:blipFill rotWithShape="1">
          <a:blip r:embed="rId4"/>
          <a:srcRect l="43891" t="15262" b="10316"/>
          <a:stretch/>
        </p:blipFill>
        <p:spPr>
          <a:xfrm>
            <a:off x="6289963" y="1973744"/>
            <a:ext cx="5530731" cy="4126453"/>
          </a:xfrm>
          <a:prstGeom prst="rect">
            <a:avLst/>
          </a:prstGeom>
        </p:spPr>
      </p:pic>
    </p:spTree>
    <p:extLst>
      <p:ext uri="{BB962C8B-B14F-4D97-AF65-F5344CB8AC3E}">
        <p14:creationId xmlns:p14="http://schemas.microsoft.com/office/powerpoint/2010/main" val="77447408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20B92BA7-8114-40D8-9195-5DCF4FCF9CDB}"/>
              </a:ext>
            </a:extLst>
          </p:cNvPr>
          <p:cNvGrpSpPr/>
          <p:nvPr/>
        </p:nvGrpSpPr>
        <p:grpSpPr>
          <a:xfrm flipH="1">
            <a:off x="531627" y="1338107"/>
            <a:ext cx="1522519" cy="155713"/>
            <a:chOff x="871869" y="5224005"/>
            <a:chExt cx="3723459" cy="380811"/>
          </a:xfrm>
        </p:grpSpPr>
        <p:sp>
          <p:nvSpPr>
            <p:cNvPr id="5" name="矩形 4">
              <a:extLst>
                <a:ext uri="{FF2B5EF4-FFF2-40B4-BE49-F238E27FC236}">
                  <a16:creationId xmlns:a16="http://schemas.microsoft.com/office/drawing/2014/main" id="{B9BB5CBE-C26C-4E16-A88E-128161619E83}"/>
                </a:ext>
              </a:extLst>
            </p:cNvPr>
            <p:cNvSpPr/>
            <p:nvPr/>
          </p:nvSpPr>
          <p:spPr>
            <a:xfrm flipV="1">
              <a:off x="871869" y="5224006"/>
              <a:ext cx="380810" cy="380810"/>
            </a:xfrm>
            <a:prstGeom prst="rect">
              <a:avLst/>
            </a:prstGeom>
            <a:solidFill>
              <a:srgbClr val="441D61">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字魂105号-简雅黑" panose="00000500000000000000" pitchFamily="2" charset="-122"/>
                <a:ea typeface="字魂105号-简雅黑" panose="00000500000000000000" pitchFamily="2" charset="-122"/>
                <a:cs typeface="字魂105号-简雅黑" panose="00000500000000000000" pitchFamily="2" charset="-122"/>
              </a:endParaRPr>
            </a:p>
          </p:txBody>
        </p:sp>
        <p:sp>
          <p:nvSpPr>
            <p:cNvPr id="6" name="矩形 5">
              <a:extLst>
                <a:ext uri="{FF2B5EF4-FFF2-40B4-BE49-F238E27FC236}">
                  <a16:creationId xmlns:a16="http://schemas.microsoft.com/office/drawing/2014/main" id="{C6514992-6812-4DF6-84A3-2F83CFB5844C}"/>
                </a:ext>
              </a:extLst>
            </p:cNvPr>
            <p:cNvSpPr/>
            <p:nvPr/>
          </p:nvSpPr>
          <p:spPr>
            <a:xfrm flipV="1">
              <a:off x="1533147" y="5224006"/>
              <a:ext cx="380810" cy="380810"/>
            </a:xfrm>
            <a:prstGeom prst="rect">
              <a:avLst/>
            </a:prstGeom>
            <a:solidFill>
              <a:srgbClr val="441D6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字魂105号-简雅黑" panose="00000500000000000000" pitchFamily="2" charset="-122"/>
                <a:ea typeface="字魂105号-简雅黑" panose="00000500000000000000" pitchFamily="2" charset="-122"/>
                <a:cs typeface="字魂105号-简雅黑" panose="00000500000000000000" pitchFamily="2" charset="-122"/>
              </a:endParaRPr>
            </a:p>
          </p:txBody>
        </p:sp>
        <p:sp>
          <p:nvSpPr>
            <p:cNvPr id="7" name="矩形 6">
              <a:extLst>
                <a:ext uri="{FF2B5EF4-FFF2-40B4-BE49-F238E27FC236}">
                  <a16:creationId xmlns:a16="http://schemas.microsoft.com/office/drawing/2014/main" id="{CBF01E88-8734-4777-BF73-F6D45D5EB8B7}"/>
                </a:ext>
              </a:extLst>
            </p:cNvPr>
            <p:cNvSpPr/>
            <p:nvPr/>
          </p:nvSpPr>
          <p:spPr>
            <a:xfrm flipV="1">
              <a:off x="2194424" y="5224006"/>
              <a:ext cx="380810" cy="380810"/>
            </a:xfrm>
            <a:prstGeom prst="rect">
              <a:avLst/>
            </a:prstGeom>
            <a:solidFill>
              <a:srgbClr val="441D61">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latin typeface="字魂105号-简雅黑" panose="00000500000000000000" pitchFamily="2" charset="-122"/>
                <a:ea typeface="字魂105号-简雅黑" panose="00000500000000000000" pitchFamily="2" charset="-122"/>
                <a:cs typeface="字魂105号-简雅黑" panose="00000500000000000000" pitchFamily="2" charset="-122"/>
              </a:endParaRPr>
            </a:p>
          </p:txBody>
        </p:sp>
        <p:sp>
          <p:nvSpPr>
            <p:cNvPr id="8" name="矩形 7">
              <a:extLst>
                <a:ext uri="{FF2B5EF4-FFF2-40B4-BE49-F238E27FC236}">
                  <a16:creationId xmlns:a16="http://schemas.microsoft.com/office/drawing/2014/main" id="{88B9612F-C95B-4E29-B692-1166015E4A59}"/>
                </a:ext>
              </a:extLst>
            </p:cNvPr>
            <p:cNvSpPr/>
            <p:nvPr/>
          </p:nvSpPr>
          <p:spPr>
            <a:xfrm flipV="1">
              <a:off x="2855702" y="5224006"/>
              <a:ext cx="380810" cy="380810"/>
            </a:xfrm>
            <a:prstGeom prst="rect">
              <a:avLst/>
            </a:prstGeom>
            <a:solidFill>
              <a:srgbClr val="441D6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字魂105号-简雅黑" panose="00000500000000000000" pitchFamily="2" charset="-122"/>
                <a:ea typeface="字魂105号-简雅黑" panose="00000500000000000000" pitchFamily="2" charset="-122"/>
                <a:cs typeface="字魂105号-简雅黑" panose="00000500000000000000" pitchFamily="2" charset="-122"/>
              </a:endParaRPr>
            </a:p>
          </p:txBody>
        </p:sp>
        <p:sp>
          <p:nvSpPr>
            <p:cNvPr id="9" name="矩形 8">
              <a:extLst>
                <a:ext uri="{FF2B5EF4-FFF2-40B4-BE49-F238E27FC236}">
                  <a16:creationId xmlns:a16="http://schemas.microsoft.com/office/drawing/2014/main" id="{042D5A96-4C8E-44B6-8607-06B71C0B0C95}"/>
                </a:ext>
              </a:extLst>
            </p:cNvPr>
            <p:cNvSpPr/>
            <p:nvPr/>
          </p:nvSpPr>
          <p:spPr>
            <a:xfrm flipV="1">
              <a:off x="3516980" y="5224006"/>
              <a:ext cx="380810" cy="380810"/>
            </a:xfrm>
            <a:prstGeom prst="rect">
              <a:avLst/>
            </a:prstGeom>
            <a:solidFill>
              <a:srgbClr val="441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字魂105号-简雅黑" panose="00000500000000000000" pitchFamily="2" charset="-122"/>
                <a:ea typeface="字魂105号-简雅黑" panose="00000500000000000000" pitchFamily="2" charset="-122"/>
                <a:cs typeface="字魂105号-简雅黑" panose="00000500000000000000" pitchFamily="2" charset="-122"/>
              </a:endParaRPr>
            </a:p>
          </p:txBody>
        </p:sp>
        <p:sp>
          <p:nvSpPr>
            <p:cNvPr id="10" name="矩形 9">
              <a:extLst>
                <a:ext uri="{FF2B5EF4-FFF2-40B4-BE49-F238E27FC236}">
                  <a16:creationId xmlns:a16="http://schemas.microsoft.com/office/drawing/2014/main" id="{4A7F1F32-D9EF-4A1F-9A11-8B97AB7410B4}"/>
                </a:ext>
              </a:extLst>
            </p:cNvPr>
            <p:cNvSpPr/>
            <p:nvPr/>
          </p:nvSpPr>
          <p:spPr>
            <a:xfrm flipV="1">
              <a:off x="4214518" y="5224005"/>
              <a:ext cx="380810" cy="380810"/>
            </a:xfrm>
            <a:prstGeom prst="rect">
              <a:avLst/>
            </a:prstGeom>
            <a:solidFill>
              <a:srgbClr val="441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字魂105号-简雅黑" panose="00000500000000000000" pitchFamily="2" charset="-122"/>
                <a:ea typeface="字魂105号-简雅黑" panose="00000500000000000000" pitchFamily="2" charset="-122"/>
                <a:cs typeface="字魂105号-简雅黑" panose="00000500000000000000" pitchFamily="2" charset="-122"/>
              </a:endParaRPr>
            </a:p>
          </p:txBody>
        </p:sp>
      </p:grpSp>
      <p:sp>
        <p:nvSpPr>
          <p:cNvPr id="11" name="图形">
            <a:extLst>
              <a:ext uri="{FF2B5EF4-FFF2-40B4-BE49-F238E27FC236}">
                <a16:creationId xmlns:a16="http://schemas.microsoft.com/office/drawing/2014/main" id="{74ACEE64-710F-4C00-815B-4EB05B9223DA}"/>
              </a:ext>
            </a:extLst>
          </p:cNvPr>
          <p:cNvSpPr txBox="1"/>
          <p:nvPr>
            <p:custDataLst>
              <p:tags r:id="rId1"/>
            </p:custDataLst>
          </p:nvPr>
        </p:nvSpPr>
        <p:spPr>
          <a:xfrm>
            <a:off x="496808" y="673456"/>
            <a:ext cx="5793155" cy="523220"/>
          </a:xfrm>
          <a:prstGeom prst="rect">
            <a:avLst/>
          </a:prstGeom>
          <a:noFill/>
        </p:spPr>
        <p:txBody>
          <a:bodyPr wrap="square" rtlCol="0" anchor="t">
            <a:spAutoFit/>
          </a:bodyPr>
          <a:lstStyle/>
          <a:p>
            <a:r>
              <a:rPr lang="en-US" altLang="zh-CN" sz="2800" cap="all" dirty="0">
                <a:solidFill>
                  <a:schemeClr val="tx1">
                    <a:lumMod val="75000"/>
                    <a:lumOff val="25000"/>
                  </a:schemeClr>
                </a:solidFill>
                <a:latin typeface="思源宋体 CN Heavy" panose="02020900000000000000" charset="-122"/>
                <a:ea typeface="思源宋体 CN Heavy" panose="02020900000000000000" charset="-122"/>
                <a:cs typeface="思源宋体 CN Heavy" panose="02020900000000000000" charset="-122"/>
                <a:sym typeface="+mn-ea"/>
              </a:rPr>
              <a:t>2.</a:t>
            </a:r>
            <a:r>
              <a:rPr lang="zh-CN" altLang="en-US" sz="2800" cap="all" dirty="0">
                <a:solidFill>
                  <a:schemeClr val="tx1">
                    <a:lumMod val="75000"/>
                    <a:lumOff val="25000"/>
                  </a:schemeClr>
                </a:solidFill>
                <a:latin typeface="思源宋体 CN Heavy" panose="02020900000000000000" charset="-122"/>
                <a:ea typeface="思源宋体 CN Heavy" panose="02020900000000000000" charset="-122"/>
                <a:cs typeface="思源宋体 CN Heavy" panose="02020900000000000000" charset="-122"/>
                <a:sym typeface="+mn-ea"/>
              </a:rPr>
              <a:t>评价合作</a:t>
            </a:r>
            <a:endParaRPr lang="zh-CN" altLang="en-US" sz="2800" cap="all" dirty="0">
              <a:solidFill>
                <a:srgbClr val="C00000"/>
              </a:solidFill>
              <a:uFillTx/>
              <a:latin typeface="思源宋体 CN Heavy" panose="02020900000000000000" charset="-122"/>
              <a:ea typeface="思源宋体 CN Heavy" panose="02020900000000000000" charset="-122"/>
              <a:cs typeface="思源宋体 CN Heavy" panose="02020900000000000000" charset="-122"/>
              <a:sym typeface="+mn-ea"/>
            </a:endParaRPr>
          </a:p>
        </p:txBody>
      </p:sp>
      <p:sp>
        <p:nvSpPr>
          <p:cNvPr id="18" name="文本框 17">
            <a:extLst>
              <a:ext uri="{FF2B5EF4-FFF2-40B4-BE49-F238E27FC236}">
                <a16:creationId xmlns:a16="http://schemas.microsoft.com/office/drawing/2014/main" id="{1CD0746A-BA25-4716-8AC7-F34392D9D754}"/>
              </a:ext>
            </a:extLst>
          </p:cNvPr>
          <p:cNvSpPr txBox="1"/>
          <p:nvPr/>
        </p:nvSpPr>
        <p:spPr>
          <a:xfrm>
            <a:off x="8154955" y="5448996"/>
            <a:ext cx="1278294" cy="369332"/>
          </a:xfrm>
          <a:prstGeom prst="rect">
            <a:avLst/>
          </a:prstGeom>
          <a:noFill/>
        </p:spPr>
        <p:txBody>
          <a:bodyPr wrap="square" rtlCol="0">
            <a:spAutoFit/>
          </a:bodyPr>
          <a:lstStyle/>
          <a:p>
            <a:r>
              <a:rPr lang="zh-CN" altLang="en-US" b="1" dirty="0"/>
              <a:t>高校界面</a:t>
            </a:r>
          </a:p>
        </p:txBody>
      </p:sp>
      <p:pic>
        <p:nvPicPr>
          <p:cNvPr id="13" name="图片 12">
            <a:extLst>
              <a:ext uri="{FF2B5EF4-FFF2-40B4-BE49-F238E27FC236}">
                <a16:creationId xmlns:a16="http://schemas.microsoft.com/office/drawing/2014/main" id="{575A5449-C0FD-46EC-9CF1-C15BCD0B1E7C}"/>
              </a:ext>
            </a:extLst>
          </p:cNvPr>
          <p:cNvPicPr>
            <a:picLocks noChangeAspect="1"/>
          </p:cNvPicPr>
          <p:nvPr/>
        </p:nvPicPr>
        <p:blipFill>
          <a:blip r:embed="rId3"/>
          <a:stretch>
            <a:fillRect/>
          </a:stretch>
        </p:blipFill>
        <p:spPr>
          <a:xfrm>
            <a:off x="4106462" y="849086"/>
            <a:ext cx="7822625" cy="4469363"/>
          </a:xfrm>
          <a:prstGeom prst="rect">
            <a:avLst/>
          </a:prstGeom>
        </p:spPr>
      </p:pic>
      <p:sp>
        <p:nvSpPr>
          <p:cNvPr id="19" name="文本框 18">
            <a:extLst>
              <a:ext uri="{FF2B5EF4-FFF2-40B4-BE49-F238E27FC236}">
                <a16:creationId xmlns:a16="http://schemas.microsoft.com/office/drawing/2014/main" id="{A85AC1A5-2B2C-4A43-8C34-DA38BA0956CA}"/>
              </a:ext>
            </a:extLst>
          </p:cNvPr>
          <p:cNvSpPr txBox="1"/>
          <p:nvPr/>
        </p:nvSpPr>
        <p:spPr>
          <a:xfrm>
            <a:off x="404096" y="1973744"/>
            <a:ext cx="3300099" cy="2585323"/>
          </a:xfrm>
          <a:prstGeom prst="rect">
            <a:avLst/>
          </a:prstGeom>
          <a:noFill/>
        </p:spPr>
        <p:txBody>
          <a:bodyPr wrap="square" rtlCol="0">
            <a:spAutoFit/>
          </a:bodyPr>
          <a:lstStyle/>
          <a:p>
            <a:pPr marL="285750" indent="-285750">
              <a:buFont typeface="Wingdings" panose="05000000000000000000" pitchFamily="2" charset="2"/>
              <a:buChar char="Ø"/>
            </a:pPr>
            <a:r>
              <a:rPr lang="zh-CN" altLang="en-US" dirty="0"/>
              <a:t>根据企业所处行业及领域优势，推送相应领域高校院所可转化专利，企业查看院校建档专利信息，并对推送专利进行</a:t>
            </a:r>
            <a:r>
              <a:rPr lang="zh-CN" altLang="en-US" b="1" dirty="0"/>
              <a:t>企业评价</a:t>
            </a:r>
            <a:endParaRPr lang="en-US" altLang="zh-CN" b="1" dirty="0"/>
          </a:p>
          <a:p>
            <a:pPr marL="285750" indent="-285750">
              <a:buFont typeface="Wingdings" panose="05000000000000000000" pitchFamily="2" charset="2"/>
              <a:buChar char="Ø"/>
            </a:pPr>
            <a:endParaRPr lang="en-US" altLang="zh-CN" dirty="0"/>
          </a:p>
          <a:p>
            <a:pPr marL="285750" indent="-285750">
              <a:buFont typeface="Wingdings" panose="05000000000000000000" pitchFamily="2" charset="2"/>
              <a:buChar char="Ø"/>
            </a:pPr>
            <a:r>
              <a:rPr lang="zh-CN" altLang="en-US" dirty="0"/>
              <a:t>企业向高校院所发布</a:t>
            </a:r>
            <a:r>
              <a:rPr lang="zh-CN" altLang="en-US" b="1" dirty="0"/>
              <a:t>定向需求</a:t>
            </a:r>
            <a:r>
              <a:rPr lang="zh-CN" altLang="en-US" dirty="0"/>
              <a:t>，或面向平台用户发布公开需求</a:t>
            </a:r>
          </a:p>
        </p:txBody>
      </p:sp>
    </p:spTree>
    <p:extLst>
      <p:ext uri="{BB962C8B-B14F-4D97-AF65-F5344CB8AC3E}">
        <p14:creationId xmlns:p14="http://schemas.microsoft.com/office/powerpoint/2010/main" val="278303683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259F2021-043B-4D34-B8EE-66F26E86D9E9}"/>
              </a:ext>
            </a:extLst>
          </p:cNvPr>
          <p:cNvGrpSpPr/>
          <p:nvPr/>
        </p:nvGrpSpPr>
        <p:grpSpPr>
          <a:xfrm>
            <a:off x="-21657" y="-7026"/>
            <a:ext cx="12213657" cy="3436026"/>
            <a:chOff x="-21657" y="-7026"/>
            <a:chExt cx="12213657" cy="6872052"/>
          </a:xfrm>
        </p:grpSpPr>
        <p:pic>
          <p:nvPicPr>
            <p:cNvPr id="27" name="图片 26">
              <a:extLst>
                <a:ext uri="{FF2B5EF4-FFF2-40B4-BE49-F238E27FC236}">
                  <a16:creationId xmlns:a16="http://schemas.microsoft.com/office/drawing/2014/main" id="{F497ADC9-003B-40E8-92BB-DAF372823E84}"/>
                </a:ext>
              </a:extLst>
            </p:cNvPr>
            <p:cNvPicPr>
              <a:picLocks noChangeAspect="1"/>
            </p:cNvPicPr>
            <p:nvPr/>
          </p:nvPicPr>
          <p:blipFill rotWithShape="1">
            <a:blip r:embed="rId3">
              <a:extLst>
                <a:ext uri="{28A0092B-C50C-407E-A947-70E740481C1C}">
                  <a14:useLocalDpi xmlns:a14="http://schemas.microsoft.com/office/drawing/2010/main" val="0"/>
                </a:ext>
              </a:extLst>
            </a:blip>
            <a:srcRect l="37038" t="53584" r="30823" b="23635"/>
            <a:stretch/>
          </p:blipFill>
          <p:spPr>
            <a:xfrm>
              <a:off x="0" y="7026"/>
              <a:ext cx="12192000" cy="6858000"/>
            </a:xfrm>
            <a:prstGeom prst="rect">
              <a:avLst/>
            </a:prstGeom>
          </p:spPr>
        </p:pic>
        <p:sp>
          <p:nvSpPr>
            <p:cNvPr id="57" name="矩形 56">
              <a:extLst>
                <a:ext uri="{FF2B5EF4-FFF2-40B4-BE49-F238E27FC236}">
                  <a16:creationId xmlns:a16="http://schemas.microsoft.com/office/drawing/2014/main" id="{AAD5FB78-41A4-48F3-A79E-836EB2826CDE}"/>
                </a:ext>
              </a:extLst>
            </p:cNvPr>
            <p:cNvSpPr/>
            <p:nvPr/>
          </p:nvSpPr>
          <p:spPr>
            <a:xfrm>
              <a:off x="-21657" y="-7026"/>
              <a:ext cx="12213657" cy="6858000"/>
            </a:xfrm>
            <a:prstGeom prst="rect">
              <a:avLst/>
            </a:prstGeom>
            <a:gradFill flip="none" rotWithShape="1">
              <a:gsLst>
                <a:gs pos="52000">
                  <a:srgbClr val="3F1B56">
                    <a:alpha val="69000"/>
                  </a:srgbClr>
                </a:gs>
                <a:gs pos="0">
                  <a:srgbClr val="490C4C">
                    <a:alpha val="82000"/>
                  </a:srgbClr>
                </a:gs>
                <a:gs pos="100000">
                  <a:srgbClr val="126485">
                    <a:alpha val="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pic>
        <p:nvPicPr>
          <p:cNvPr id="5" name="图片 4">
            <a:extLst>
              <a:ext uri="{FF2B5EF4-FFF2-40B4-BE49-F238E27FC236}">
                <a16:creationId xmlns:a16="http://schemas.microsoft.com/office/drawing/2014/main" id="{7DAD6679-7114-4A5F-A933-33B034B5F76D}"/>
              </a:ext>
            </a:extLst>
          </p:cNvPr>
          <p:cNvPicPr>
            <a:picLocks noChangeAspect="1"/>
          </p:cNvPicPr>
          <p:nvPr/>
        </p:nvPicPr>
        <p:blipFill rotWithShape="1">
          <a:blip r:embed="rId4">
            <a:extLst>
              <a:ext uri="{28A0092B-C50C-407E-A947-70E740481C1C}">
                <a14:useLocalDpi xmlns:a14="http://schemas.microsoft.com/office/drawing/2010/main" val="0"/>
              </a:ext>
            </a:extLst>
          </a:blip>
          <a:srcRect l="15153" t="34440" r="31813" b="15999"/>
          <a:stretch/>
        </p:blipFill>
        <p:spPr>
          <a:xfrm flipV="1">
            <a:off x="6503" y="-870164"/>
            <a:ext cx="12207154" cy="4432071"/>
          </a:xfrm>
          <a:prstGeom prst="rect">
            <a:avLst/>
          </a:prstGeom>
        </p:spPr>
      </p:pic>
      <p:sp>
        <p:nvSpPr>
          <p:cNvPr id="2" name="椭圆 1">
            <a:extLst>
              <a:ext uri="{FF2B5EF4-FFF2-40B4-BE49-F238E27FC236}">
                <a16:creationId xmlns:a16="http://schemas.microsoft.com/office/drawing/2014/main" id="{6C9CCFD4-49A3-446C-BDCE-D026955F5173}"/>
              </a:ext>
            </a:extLst>
          </p:cNvPr>
          <p:cNvSpPr/>
          <p:nvPr/>
        </p:nvSpPr>
        <p:spPr>
          <a:xfrm>
            <a:off x="-551218" y="1787979"/>
            <a:ext cx="13322595" cy="329609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文本框 30">
            <a:extLst>
              <a:ext uri="{FF2B5EF4-FFF2-40B4-BE49-F238E27FC236}">
                <a16:creationId xmlns:a16="http://schemas.microsoft.com/office/drawing/2014/main" id="{12B2691C-3977-425E-89FC-8EB4D0512712}"/>
              </a:ext>
            </a:extLst>
          </p:cNvPr>
          <p:cNvSpPr txBox="1"/>
          <p:nvPr/>
        </p:nvSpPr>
        <p:spPr>
          <a:xfrm>
            <a:off x="3313380" y="3902905"/>
            <a:ext cx="5543582" cy="769441"/>
          </a:xfrm>
          <a:prstGeom prst="rect">
            <a:avLst/>
          </a:prstGeom>
          <a:noFill/>
        </p:spPr>
        <p:txBody>
          <a:bodyPr wrap="square" rtlCol="0">
            <a:spAutoFit/>
          </a:bodyPr>
          <a:lstStyle/>
          <a:p>
            <a:r>
              <a:rPr lang="zh-CN" altLang="en-US" sz="4400" dirty="0">
                <a:solidFill>
                  <a:srgbClr val="441D61"/>
                </a:solidFill>
                <a:latin typeface="字魂105号-简雅黑" panose="00000500000000000000" pitchFamily="2" charset="-122"/>
                <a:ea typeface="字魂105号-简雅黑" panose="00000500000000000000" pitchFamily="2" charset="-122"/>
                <a:cs typeface="字魂105号-简雅黑" panose="00000500000000000000" pitchFamily="2" charset="-122"/>
              </a:rPr>
              <a:t>进度安排及注意事项</a:t>
            </a:r>
          </a:p>
        </p:txBody>
      </p:sp>
      <p:grpSp>
        <p:nvGrpSpPr>
          <p:cNvPr id="9" name="组合 8">
            <a:extLst>
              <a:ext uri="{FF2B5EF4-FFF2-40B4-BE49-F238E27FC236}">
                <a16:creationId xmlns:a16="http://schemas.microsoft.com/office/drawing/2014/main" id="{F53B3244-0BA6-4CA5-9B44-505C992C0B1A}"/>
              </a:ext>
            </a:extLst>
          </p:cNvPr>
          <p:cNvGrpSpPr/>
          <p:nvPr/>
        </p:nvGrpSpPr>
        <p:grpSpPr>
          <a:xfrm>
            <a:off x="3381153" y="2199488"/>
            <a:ext cx="4938449" cy="1862048"/>
            <a:chOff x="3381153" y="2199488"/>
            <a:chExt cx="4938449" cy="1862048"/>
          </a:xfrm>
        </p:grpSpPr>
        <p:sp>
          <p:nvSpPr>
            <p:cNvPr id="32" name="文本框 31">
              <a:extLst>
                <a:ext uri="{FF2B5EF4-FFF2-40B4-BE49-F238E27FC236}">
                  <a16:creationId xmlns:a16="http://schemas.microsoft.com/office/drawing/2014/main" id="{186216E2-6A52-4C6C-A7DA-C22D10C4EE87}"/>
                </a:ext>
              </a:extLst>
            </p:cNvPr>
            <p:cNvSpPr txBox="1"/>
            <p:nvPr/>
          </p:nvSpPr>
          <p:spPr>
            <a:xfrm>
              <a:off x="4784163" y="2199488"/>
              <a:ext cx="2495319" cy="1862048"/>
            </a:xfrm>
            <a:prstGeom prst="rect">
              <a:avLst/>
            </a:prstGeom>
            <a:noFill/>
          </p:spPr>
          <p:txBody>
            <a:bodyPr wrap="square" rtlCol="0">
              <a:spAutoFit/>
            </a:bodyPr>
            <a:lstStyle/>
            <a:p>
              <a:pPr algn="ctr"/>
              <a:r>
                <a:rPr lang="en-US" altLang="zh-CN" sz="11500" dirty="0">
                  <a:solidFill>
                    <a:srgbClr val="441D61"/>
                  </a:solidFill>
                  <a:latin typeface="字魂105号-简雅黑" panose="00000500000000000000" pitchFamily="2" charset="-122"/>
                  <a:ea typeface="字魂105号-简雅黑" panose="00000500000000000000" pitchFamily="2" charset="-122"/>
                  <a:cs typeface="字魂105号-简雅黑" panose="00000500000000000000" pitchFamily="2" charset="-122"/>
                </a:rPr>
                <a:t>03</a:t>
              </a:r>
              <a:endParaRPr lang="zh-CN" altLang="en-US" sz="11500" dirty="0">
                <a:solidFill>
                  <a:srgbClr val="441D61"/>
                </a:solidFill>
                <a:latin typeface="字魂105号-简雅黑" panose="00000500000000000000" pitchFamily="2" charset="-122"/>
                <a:ea typeface="字魂105号-简雅黑" panose="00000500000000000000" pitchFamily="2" charset="-122"/>
                <a:cs typeface="字魂105号-简雅黑" panose="00000500000000000000" pitchFamily="2" charset="-122"/>
              </a:endParaRPr>
            </a:p>
          </p:txBody>
        </p:sp>
        <p:grpSp>
          <p:nvGrpSpPr>
            <p:cNvPr id="4" name="组合 3">
              <a:extLst>
                <a:ext uri="{FF2B5EF4-FFF2-40B4-BE49-F238E27FC236}">
                  <a16:creationId xmlns:a16="http://schemas.microsoft.com/office/drawing/2014/main" id="{EA5E5103-DDFF-41B0-A7E1-EB028880C415}"/>
                </a:ext>
              </a:extLst>
            </p:cNvPr>
            <p:cNvGrpSpPr/>
            <p:nvPr/>
          </p:nvGrpSpPr>
          <p:grpSpPr>
            <a:xfrm>
              <a:off x="3381153" y="3308278"/>
              <a:ext cx="1522519" cy="155713"/>
              <a:chOff x="871869" y="5224005"/>
              <a:chExt cx="3723459" cy="380811"/>
            </a:xfrm>
          </p:grpSpPr>
          <p:sp>
            <p:nvSpPr>
              <p:cNvPr id="41" name="矩形 40">
                <a:extLst>
                  <a:ext uri="{FF2B5EF4-FFF2-40B4-BE49-F238E27FC236}">
                    <a16:creationId xmlns:a16="http://schemas.microsoft.com/office/drawing/2014/main" id="{F891F929-767F-48EB-A75B-8ECE76A2B71B}"/>
                  </a:ext>
                </a:extLst>
              </p:cNvPr>
              <p:cNvSpPr/>
              <p:nvPr/>
            </p:nvSpPr>
            <p:spPr>
              <a:xfrm flipV="1">
                <a:off x="871869" y="5224006"/>
                <a:ext cx="380810" cy="380810"/>
              </a:xfrm>
              <a:prstGeom prst="rect">
                <a:avLst/>
              </a:prstGeom>
              <a:solidFill>
                <a:srgbClr val="441D61">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字魂105号-简雅黑" panose="00000500000000000000" pitchFamily="2" charset="-122"/>
                  <a:ea typeface="字魂105号-简雅黑" panose="00000500000000000000" pitchFamily="2" charset="-122"/>
                  <a:cs typeface="字魂105号-简雅黑" panose="00000500000000000000" pitchFamily="2" charset="-122"/>
                </a:endParaRPr>
              </a:p>
            </p:txBody>
          </p:sp>
          <p:sp>
            <p:nvSpPr>
              <p:cNvPr id="42" name="矩形 41">
                <a:extLst>
                  <a:ext uri="{FF2B5EF4-FFF2-40B4-BE49-F238E27FC236}">
                    <a16:creationId xmlns:a16="http://schemas.microsoft.com/office/drawing/2014/main" id="{726360E3-FDA7-4E91-8F14-C666BBA29B06}"/>
                  </a:ext>
                </a:extLst>
              </p:cNvPr>
              <p:cNvSpPr/>
              <p:nvPr/>
            </p:nvSpPr>
            <p:spPr>
              <a:xfrm flipV="1">
                <a:off x="1533147" y="5224006"/>
                <a:ext cx="380810" cy="380810"/>
              </a:xfrm>
              <a:prstGeom prst="rect">
                <a:avLst/>
              </a:prstGeom>
              <a:solidFill>
                <a:srgbClr val="441D6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字魂105号-简雅黑" panose="00000500000000000000" pitchFamily="2" charset="-122"/>
                  <a:ea typeface="字魂105号-简雅黑" panose="00000500000000000000" pitchFamily="2" charset="-122"/>
                  <a:cs typeface="字魂105号-简雅黑" panose="00000500000000000000" pitchFamily="2" charset="-122"/>
                </a:endParaRPr>
              </a:p>
            </p:txBody>
          </p:sp>
          <p:sp>
            <p:nvSpPr>
              <p:cNvPr id="43" name="矩形 42">
                <a:extLst>
                  <a:ext uri="{FF2B5EF4-FFF2-40B4-BE49-F238E27FC236}">
                    <a16:creationId xmlns:a16="http://schemas.microsoft.com/office/drawing/2014/main" id="{A3FE21C8-4D49-4B97-88D7-A570663F3641}"/>
                  </a:ext>
                </a:extLst>
              </p:cNvPr>
              <p:cNvSpPr/>
              <p:nvPr/>
            </p:nvSpPr>
            <p:spPr>
              <a:xfrm flipV="1">
                <a:off x="2194424" y="5224006"/>
                <a:ext cx="380810" cy="380810"/>
              </a:xfrm>
              <a:prstGeom prst="rect">
                <a:avLst/>
              </a:prstGeom>
              <a:solidFill>
                <a:srgbClr val="441D61">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字魂105号-简雅黑" panose="00000500000000000000" pitchFamily="2" charset="-122"/>
                  <a:ea typeface="字魂105号-简雅黑" panose="00000500000000000000" pitchFamily="2" charset="-122"/>
                  <a:cs typeface="字魂105号-简雅黑" panose="00000500000000000000" pitchFamily="2" charset="-122"/>
                </a:endParaRPr>
              </a:p>
            </p:txBody>
          </p:sp>
          <p:sp>
            <p:nvSpPr>
              <p:cNvPr id="44" name="矩形 43">
                <a:extLst>
                  <a:ext uri="{FF2B5EF4-FFF2-40B4-BE49-F238E27FC236}">
                    <a16:creationId xmlns:a16="http://schemas.microsoft.com/office/drawing/2014/main" id="{19E1030B-3D21-48A8-8290-2B2236433210}"/>
                  </a:ext>
                </a:extLst>
              </p:cNvPr>
              <p:cNvSpPr/>
              <p:nvPr/>
            </p:nvSpPr>
            <p:spPr>
              <a:xfrm flipV="1">
                <a:off x="2855702" y="5224006"/>
                <a:ext cx="380810" cy="380810"/>
              </a:xfrm>
              <a:prstGeom prst="rect">
                <a:avLst/>
              </a:prstGeom>
              <a:solidFill>
                <a:srgbClr val="441D6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字魂105号-简雅黑" panose="00000500000000000000" pitchFamily="2" charset="-122"/>
                  <a:ea typeface="字魂105号-简雅黑" panose="00000500000000000000" pitchFamily="2" charset="-122"/>
                  <a:cs typeface="字魂105号-简雅黑" panose="00000500000000000000" pitchFamily="2" charset="-122"/>
                </a:endParaRPr>
              </a:p>
            </p:txBody>
          </p:sp>
          <p:sp>
            <p:nvSpPr>
              <p:cNvPr id="45" name="矩形 44">
                <a:extLst>
                  <a:ext uri="{FF2B5EF4-FFF2-40B4-BE49-F238E27FC236}">
                    <a16:creationId xmlns:a16="http://schemas.microsoft.com/office/drawing/2014/main" id="{0DD44D97-0535-4D4A-9AD8-BEDD5CB78D59}"/>
                  </a:ext>
                </a:extLst>
              </p:cNvPr>
              <p:cNvSpPr/>
              <p:nvPr/>
            </p:nvSpPr>
            <p:spPr>
              <a:xfrm flipV="1">
                <a:off x="3516980" y="5224006"/>
                <a:ext cx="380810" cy="380810"/>
              </a:xfrm>
              <a:prstGeom prst="rect">
                <a:avLst/>
              </a:prstGeom>
              <a:solidFill>
                <a:srgbClr val="441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字魂105号-简雅黑" panose="00000500000000000000" pitchFamily="2" charset="-122"/>
                  <a:ea typeface="字魂105号-简雅黑" panose="00000500000000000000" pitchFamily="2" charset="-122"/>
                  <a:cs typeface="字魂105号-简雅黑" panose="00000500000000000000" pitchFamily="2" charset="-122"/>
                </a:endParaRPr>
              </a:p>
            </p:txBody>
          </p:sp>
          <p:sp>
            <p:nvSpPr>
              <p:cNvPr id="50" name="矩形 49">
                <a:extLst>
                  <a:ext uri="{FF2B5EF4-FFF2-40B4-BE49-F238E27FC236}">
                    <a16:creationId xmlns:a16="http://schemas.microsoft.com/office/drawing/2014/main" id="{1B32E71F-38E1-48CF-9DDE-B8CE7D9CB247}"/>
                  </a:ext>
                </a:extLst>
              </p:cNvPr>
              <p:cNvSpPr/>
              <p:nvPr/>
            </p:nvSpPr>
            <p:spPr>
              <a:xfrm flipV="1">
                <a:off x="4214518" y="5224005"/>
                <a:ext cx="380810" cy="380810"/>
              </a:xfrm>
              <a:prstGeom prst="rect">
                <a:avLst/>
              </a:prstGeom>
              <a:solidFill>
                <a:srgbClr val="441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字魂105号-简雅黑" panose="00000500000000000000" pitchFamily="2" charset="-122"/>
                  <a:ea typeface="字魂105号-简雅黑" panose="00000500000000000000" pitchFamily="2" charset="-122"/>
                  <a:cs typeface="字魂105号-简雅黑" panose="00000500000000000000" pitchFamily="2" charset="-122"/>
                </a:endParaRPr>
              </a:p>
            </p:txBody>
          </p:sp>
        </p:grpSp>
        <p:grpSp>
          <p:nvGrpSpPr>
            <p:cNvPr id="52" name="组合 51">
              <a:extLst>
                <a:ext uri="{FF2B5EF4-FFF2-40B4-BE49-F238E27FC236}">
                  <a16:creationId xmlns:a16="http://schemas.microsoft.com/office/drawing/2014/main" id="{1BA94407-B85A-4FE7-B342-91745B186AC8}"/>
                </a:ext>
              </a:extLst>
            </p:cNvPr>
            <p:cNvGrpSpPr/>
            <p:nvPr/>
          </p:nvGrpSpPr>
          <p:grpSpPr>
            <a:xfrm flipH="1">
              <a:off x="6797083" y="3315304"/>
              <a:ext cx="1522519" cy="155713"/>
              <a:chOff x="871869" y="5224005"/>
              <a:chExt cx="3723459" cy="380811"/>
            </a:xfrm>
          </p:grpSpPr>
          <p:sp>
            <p:nvSpPr>
              <p:cNvPr id="53" name="矩形 52">
                <a:extLst>
                  <a:ext uri="{FF2B5EF4-FFF2-40B4-BE49-F238E27FC236}">
                    <a16:creationId xmlns:a16="http://schemas.microsoft.com/office/drawing/2014/main" id="{3BF302F9-0812-4FD0-B562-5927CE04CDDF}"/>
                  </a:ext>
                </a:extLst>
              </p:cNvPr>
              <p:cNvSpPr/>
              <p:nvPr/>
            </p:nvSpPr>
            <p:spPr>
              <a:xfrm flipV="1">
                <a:off x="871869" y="5224006"/>
                <a:ext cx="380810" cy="380810"/>
              </a:xfrm>
              <a:prstGeom prst="rect">
                <a:avLst/>
              </a:prstGeom>
              <a:solidFill>
                <a:srgbClr val="441D61">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字魂105号-简雅黑" panose="00000500000000000000" pitchFamily="2" charset="-122"/>
                  <a:ea typeface="字魂105号-简雅黑" panose="00000500000000000000" pitchFamily="2" charset="-122"/>
                  <a:cs typeface="字魂105号-简雅黑" panose="00000500000000000000" pitchFamily="2" charset="-122"/>
                </a:endParaRPr>
              </a:p>
            </p:txBody>
          </p:sp>
          <p:sp>
            <p:nvSpPr>
              <p:cNvPr id="54" name="矩形 53">
                <a:extLst>
                  <a:ext uri="{FF2B5EF4-FFF2-40B4-BE49-F238E27FC236}">
                    <a16:creationId xmlns:a16="http://schemas.microsoft.com/office/drawing/2014/main" id="{FFB60434-B78F-49A3-B5D5-A57FD07153D2}"/>
                  </a:ext>
                </a:extLst>
              </p:cNvPr>
              <p:cNvSpPr/>
              <p:nvPr/>
            </p:nvSpPr>
            <p:spPr>
              <a:xfrm flipV="1">
                <a:off x="1533147" y="5224006"/>
                <a:ext cx="380810" cy="380810"/>
              </a:xfrm>
              <a:prstGeom prst="rect">
                <a:avLst/>
              </a:prstGeom>
              <a:solidFill>
                <a:srgbClr val="441D6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字魂105号-简雅黑" panose="00000500000000000000" pitchFamily="2" charset="-122"/>
                  <a:ea typeface="字魂105号-简雅黑" panose="00000500000000000000" pitchFamily="2" charset="-122"/>
                  <a:cs typeface="字魂105号-简雅黑" panose="00000500000000000000" pitchFamily="2" charset="-122"/>
                </a:endParaRPr>
              </a:p>
            </p:txBody>
          </p:sp>
          <p:sp>
            <p:nvSpPr>
              <p:cNvPr id="55" name="矩形 54">
                <a:extLst>
                  <a:ext uri="{FF2B5EF4-FFF2-40B4-BE49-F238E27FC236}">
                    <a16:creationId xmlns:a16="http://schemas.microsoft.com/office/drawing/2014/main" id="{D27154A8-D0CF-4C43-9C1B-34BB4BBE7A86}"/>
                  </a:ext>
                </a:extLst>
              </p:cNvPr>
              <p:cNvSpPr/>
              <p:nvPr/>
            </p:nvSpPr>
            <p:spPr>
              <a:xfrm flipV="1">
                <a:off x="2194424" y="5224006"/>
                <a:ext cx="380810" cy="380810"/>
              </a:xfrm>
              <a:prstGeom prst="rect">
                <a:avLst/>
              </a:prstGeom>
              <a:solidFill>
                <a:srgbClr val="441D61">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字魂105号-简雅黑" panose="00000500000000000000" pitchFamily="2" charset="-122"/>
                  <a:ea typeface="字魂105号-简雅黑" panose="00000500000000000000" pitchFamily="2" charset="-122"/>
                  <a:cs typeface="字魂105号-简雅黑" panose="00000500000000000000" pitchFamily="2" charset="-122"/>
                </a:endParaRPr>
              </a:p>
            </p:txBody>
          </p:sp>
          <p:sp>
            <p:nvSpPr>
              <p:cNvPr id="56" name="矩形 55">
                <a:extLst>
                  <a:ext uri="{FF2B5EF4-FFF2-40B4-BE49-F238E27FC236}">
                    <a16:creationId xmlns:a16="http://schemas.microsoft.com/office/drawing/2014/main" id="{14150376-0A36-4A92-BA35-00BCAA78272A}"/>
                  </a:ext>
                </a:extLst>
              </p:cNvPr>
              <p:cNvSpPr/>
              <p:nvPr/>
            </p:nvSpPr>
            <p:spPr>
              <a:xfrm flipV="1">
                <a:off x="2855702" y="5224006"/>
                <a:ext cx="380810" cy="380810"/>
              </a:xfrm>
              <a:prstGeom prst="rect">
                <a:avLst/>
              </a:prstGeom>
              <a:solidFill>
                <a:srgbClr val="441D6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字魂105号-简雅黑" panose="00000500000000000000" pitchFamily="2" charset="-122"/>
                  <a:ea typeface="字魂105号-简雅黑" panose="00000500000000000000" pitchFamily="2" charset="-122"/>
                  <a:cs typeface="字魂105号-简雅黑" panose="00000500000000000000" pitchFamily="2" charset="-122"/>
                </a:endParaRPr>
              </a:p>
            </p:txBody>
          </p:sp>
          <p:sp>
            <p:nvSpPr>
              <p:cNvPr id="79" name="矩形 78">
                <a:extLst>
                  <a:ext uri="{FF2B5EF4-FFF2-40B4-BE49-F238E27FC236}">
                    <a16:creationId xmlns:a16="http://schemas.microsoft.com/office/drawing/2014/main" id="{40E674CB-AEA2-4D1F-B5AE-66F8D0A3B24C}"/>
                  </a:ext>
                </a:extLst>
              </p:cNvPr>
              <p:cNvSpPr/>
              <p:nvPr/>
            </p:nvSpPr>
            <p:spPr>
              <a:xfrm flipV="1">
                <a:off x="3516980" y="5224006"/>
                <a:ext cx="380810" cy="380810"/>
              </a:xfrm>
              <a:prstGeom prst="rect">
                <a:avLst/>
              </a:prstGeom>
              <a:solidFill>
                <a:srgbClr val="441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字魂105号-简雅黑" panose="00000500000000000000" pitchFamily="2" charset="-122"/>
                  <a:ea typeface="字魂105号-简雅黑" panose="00000500000000000000" pitchFamily="2" charset="-122"/>
                  <a:cs typeface="字魂105号-简雅黑" panose="00000500000000000000" pitchFamily="2" charset="-122"/>
                </a:endParaRPr>
              </a:p>
            </p:txBody>
          </p:sp>
          <p:sp>
            <p:nvSpPr>
              <p:cNvPr id="80" name="矩形 79">
                <a:extLst>
                  <a:ext uri="{FF2B5EF4-FFF2-40B4-BE49-F238E27FC236}">
                    <a16:creationId xmlns:a16="http://schemas.microsoft.com/office/drawing/2014/main" id="{8DFCB188-6F1C-4253-BF70-5ECDA0A6BA96}"/>
                  </a:ext>
                </a:extLst>
              </p:cNvPr>
              <p:cNvSpPr/>
              <p:nvPr/>
            </p:nvSpPr>
            <p:spPr>
              <a:xfrm flipV="1">
                <a:off x="4214518" y="5224005"/>
                <a:ext cx="380810" cy="380810"/>
              </a:xfrm>
              <a:prstGeom prst="rect">
                <a:avLst/>
              </a:prstGeom>
              <a:solidFill>
                <a:srgbClr val="441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字魂105号-简雅黑" panose="00000500000000000000" pitchFamily="2" charset="-122"/>
                  <a:ea typeface="字魂105号-简雅黑" panose="00000500000000000000" pitchFamily="2" charset="-122"/>
                  <a:cs typeface="字魂105号-简雅黑" panose="00000500000000000000" pitchFamily="2" charset="-122"/>
                </a:endParaRPr>
              </a:p>
            </p:txBody>
          </p:sp>
        </p:grpSp>
      </p:grpSp>
    </p:spTree>
    <p:extLst>
      <p:ext uri="{BB962C8B-B14F-4D97-AF65-F5344CB8AC3E}">
        <p14:creationId xmlns:p14="http://schemas.microsoft.com/office/powerpoint/2010/main" val="310978112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9463DEF1-1A2A-45BC-B1CE-93E0015B3D85}"/>
              </a:ext>
            </a:extLst>
          </p:cNvPr>
          <p:cNvGrpSpPr/>
          <p:nvPr/>
        </p:nvGrpSpPr>
        <p:grpSpPr>
          <a:xfrm flipH="1">
            <a:off x="531627" y="1338107"/>
            <a:ext cx="1522519" cy="155713"/>
            <a:chOff x="871869" y="5224005"/>
            <a:chExt cx="3723459" cy="380811"/>
          </a:xfrm>
        </p:grpSpPr>
        <p:sp>
          <p:nvSpPr>
            <p:cNvPr id="5" name="矩形 4">
              <a:extLst>
                <a:ext uri="{FF2B5EF4-FFF2-40B4-BE49-F238E27FC236}">
                  <a16:creationId xmlns:a16="http://schemas.microsoft.com/office/drawing/2014/main" id="{AD30B228-C17E-4307-9A31-3C2161E803BF}"/>
                </a:ext>
              </a:extLst>
            </p:cNvPr>
            <p:cNvSpPr/>
            <p:nvPr/>
          </p:nvSpPr>
          <p:spPr>
            <a:xfrm flipV="1">
              <a:off x="871869" y="5224006"/>
              <a:ext cx="380810" cy="380810"/>
            </a:xfrm>
            <a:prstGeom prst="rect">
              <a:avLst/>
            </a:prstGeom>
            <a:solidFill>
              <a:srgbClr val="441D61">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字魂105号-简雅黑" panose="00000500000000000000" pitchFamily="2" charset="-122"/>
                <a:ea typeface="字魂105号-简雅黑" panose="00000500000000000000" pitchFamily="2" charset="-122"/>
                <a:cs typeface="字魂105号-简雅黑" panose="00000500000000000000" pitchFamily="2" charset="-122"/>
              </a:endParaRPr>
            </a:p>
          </p:txBody>
        </p:sp>
        <p:sp>
          <p:nvSpPr>
            <p:cNvPr id="6" name="矩形 5">
              <a:extLst>
                <a:ext uri="{FF2B5EF4-FFF2-40B4-BE49-F238E27FC236}">
                  <a16:creationId xmlns:a16="http://schemas.microsoft.com/office/drawing/2014/main" id="{8E3D6C83-9A12-4BE3-8D6C-FE4C9250709E}"/>
                </a:ext>
              </a:extLst>
            </p:cNvPr>
            <p:cNvSpPr/>
            <p:nvPr/>
          </p:nvSpPr>
          <p:spPr>
            <a:xfrm flipV="1">
              <a:off x="1533147" y="5224006"/>
              <a:ext cx="380810" cy="380810"/>
            </a:xfrm>
            <a:prstGeom prst="rect">
              <a:avLst/>
            </a:prstGeom>
            <a:solidFill>
              <a:srgbClr val="441D6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字魂105号-简雅黑" panose="00000500000000000000" pitchFamily="2" charset="-122"/>
                <a:ea typeface="字魂105号-简雅黑" panose="00000500000000000000" pitchFamily="2" charset="-122"/>
                <a:cs typeface="字魂105号-简雅黑" panose="00000500000000000000" pitchFamily="2" charset="-122"/>
              </a:endParaRPr>
            </a:p>
          </p:txBody>
        </p:sp>
        <p:sp>
          <p:nvSpPr>
            <p:cNvPr id="7" name="矩形 6">
              <a:extLst>
                <a:ext uri="{FF2B5EF4-FFF2-40B4-BE49-F238E27FC236}">
                  <a16:creationId xmlns:a16="http://schemas.microsoft.com/office/drawing/2014/main" id="{71461E5E-81E4-49EA-8855-59945ED604B9}"/>
                </a:ext>
              </a:extLst>
            </p:cNvPr>
            <p:cNvSpPr/>
            <p:nvPr/>
          </p:nvSpPr>
          <p:spPr>
            <a:xfrm flipV="1">
              <a:off x="2194424" y="5224006"/>
              <a:ext cx="380810" cy="380810"/>
            </a:xfrm>
            <a:prstGeom prst="rect">
              <a:avLst/>
            </a:prstGeom>
            <a:solidFill>
              <a:srgbClr val="441D61">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latin typeface="字魂105号-简雅黑" panose="00000500000000000000" pitchFamily="2" charset="-122"/>
                <a:ea typeface="字魂105号-简雅黑" panose="00000500000000000000" pitchFamily="2" charset="-122"/>
                <a:cs typeface="字魂105号-简雅黑" panose="00000500000000000000" pitchFamily="2" charset="-122"/>
              </a:endParaRPr>
            </a:p>
          </p:txBody>
        </p:sp>
        <p:sp>
          <p:nvSpPr>
            <p:cNvPr id="8" name="矩形 7">
              <a:extLst>
                <a:ext uri="{FF2B5EF4-FFF2-40B4-BE49-F238E27FC236}">
                  <a16:creationId xmlns:a16="http://schemas.microsoft.com/office/drawing/2014/main" id="{96DD0B46-C8D5-47AE-B73F-1ABD680B2925}"/>
                </a:ext>
              </a:extLst>
            </p:cNvPr>
            <p:cNvSpPr/>
            <p:nvPr/>
          </p:nvSpPr>
          <p:spPr>
            <a:xfrm flipV="1">
              <a:off x="2855702" y="5224006"/>
              <a:ext cx="380810" cy="380810"/>
            </a:xfrm>
            <a:prstGeom prst="rect">
              <a:avLst/>
            </a:prstGeom>
            <a:solidFill>
              <a:srgbClr val="441D6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字魂105号-简雅黑" panose="00000500000000000000" pitchFamily="2" charset="-122"/>
                <a:ea typeface="字魂105号-简雅黑" panose="00000500000000000000" pitchFamily="2" charset="-122"/>
                <a:cs typeface="字魂105号-简雅黑" panose="00000500000000000000" pitchFamily="2" charset="-122"/>
              </a:endParaRPr>
            </a:p>
          </p:txBody>
        </p:sp>
        <p:sp>
          <p:nvSpPr>
            <p:cNvPr id="9" name="矩形 8">
              <a:extLst>
                <a:ext uri="{FF2B5EF4-FFF2-40B4-BE49-F238E27FC236}">
                  <a16:creationId xmlns:a16="http://schemas.microsoft.com/office/drawing/2014/main" id="{9C6835BE-7908-4939-8A07-DC30F9784D08}"/>
                </a:ext>
              </a:extLst>
            </p:cNvPr>
            <p:cNvSpPr/>
            <p:nvPr/>
          </p:nvSpPr>
          <p:spPr>
            <a:xfrm flipV="1">
              <a:off x="3516980" y="5224006"/>
              <a:ext cx="380810" cy="380810"/>
            </a:xfrm>
            <a:prstGeom prst="rect">
              <a:avLst/>
            </a:prstGeom>
            <a:solidFill>
              <a:srgbClr val="441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字魂105号-简雅黑" panose="00000500000000000000" pitchFamily="2" charset="-122"/>
                <a:ea typeface="字魂105号-简雅黑" panose="00000500000000000000" pitchFamily="2" charset="-122"/>
                <a:cs typeface="字魂105号-简雅黑" panose="00000500000000000000" pitchFamily="2" charset="-122"/>
              </a:endParaRPr>
            </a:p>
          </p:txBody>
        </p:sp>
        <p:sp>
          <p:nvSpPr>
            <p:cNvPr id="10" name="矩形 9">
              <a:extLst>
                <a:ext uri="{FF2B5EF4-FFF2-40B4-BE49-F238E27FC236}">
                  <a16:creationId xmlns:a16="http://schemas.microsoft.com/office/drawing/2014/main" id="{F18BCA5C-DE99-462A-B7B4-410DC8BE8CCB}"/>
                </a:ext>
              </a:extLst>
            </p:cNvPr>
            <p:cNvSpPr/>
            <p:nvPr/>
          </p:nvSpPr>
          <p:spPr>
            <a:xfrm flipV="1">
              <a:off x="4214518" y="5224005"/>
              <a:ext cx="380810" cy="380810"/>
            </a:xfrm>
            <a:prstGeom prst="rect">
              <a:avLst/>
            </a:prstGeom>
            <a:solidFill>
              <a:srgbClr val="441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字魂105号-简雅黑" panose="00000500000000000000" pitchFamily="2" charset="-122"/>
                <a:ea typeface="字魂105号-简雅黑" panose="00000500000000000000" pitchFamily="2" charset="-122"/>
                <a:cs typeface="字魂105号-简雅黑" panose="00000500000000000000" pitchFamily="2" charset="-122"/>
              </a:endParaRPr>
            </a:p>
          </p:txBody>
        </p:sp>
      </p:grpSp>
      <p:sp>
        <p:nvSpPr>
          <p:cNvPr id="11" name="图形">
            <a:extLst>
              <a:ext uri="{FF2B5EF4-FFF2-40B4-BE49-F238E27FC236}">
                <a16:creationId xmlns:a16="http://schemas.microsoft.com/office/drawing/2014/main" id="{6E48CAF4-8DE9-44EE-ACAA-5C59FC5E10DA}"/>
              </a:ext>
            </a:extLst>
          </p:cNvPr>
          <p:cNvSpPr txBox="1"/>
          <p:nvPr>
            <p:custDataLst>
              <p:tags r:id="rId1"/>
            </p:custDataLst>
          </p:nvPr>
        </p:nvSpPr>
        <p:spPr>
          <a:xfrm>
            <a:off x="496809" y="673456"/>
            <a:ext cx="1844609" cy="523220"/>
          </a:xfrm>
          <a:prstGeom prst="rect">
            <a:avLst/>
          </a:prstGeom>
          <a:noFill/>
        </p:spPr>
        <p:txBody>
          <a:bodyPr wrap="square" rtlCol="0" anchor="t">
            <a:spAutoFit/>
          </a:bodyPr>
          <a:lstStyle/>
          <a:p>
            <a:r>
              <a:rPr lang="zh-CN" altLang="en-US" sz="2800" cap="all" dirty="0">
                <a:solidFill>
                  <a:schemeClr val="tx1">
                    <a:lumMod val="75000"/>
                    <a:lumOff val="25000"/>
                  </a:schemeClr>
                </a:solidFill>
                <a:latin typeface="思源宋体 CN Heavy" panose="02020900000000000000" charset="-122"/>
                <a:ea typeface="思源宋体 CN Heavy" panose="02020900000000000000" charset="-122"/>
                <a:cs typeface="思源宋体 CN Heavy" panose="02020900000000000000" charset="-122"/>
                <a:sym typeface="+mn-ea"/>
              </a:rPr>
              <a:t>进度安排</a:t>
            </a:r>
            <a:endParaRPr lang="zh-CN" altLang="en-US" sz="2800" cap="all" dirty="0">
              <a:solidFill>
                <a:schemeClr val="tx1">
                  <a:lumMod val="75000"/>
                  <a:lumOff val="25000"/>
                </a:schemeClr>
              </a:solidFill>
              <a:uFillTx/>
              <a:latin typeface="思源宋体 CN Heavy" panose="02020900000000000000" charset="-122"/>
              <a:ea typeface="思源宋体 CN Heavy" panose="02020900000000000000" charset="-122"/>
              <a:cs typeface="思源宋体 CN Heavy" panose="02020900000000000000" charset="-122"/>
              <a:sym typeface="+mn-ea"/>
            </a:endParaRPr>
          </a:p>
        </p:txBody>
      </p:sp>
      <p:sp>
        <p:nvSpPr>
          <p:cNvPr id="13" name="文本框 12">
            <a:extLst>
              <a:ext uri="{FF2B5EF4-FFF2-40B4-BE49-F238E27FC236}">
                <a16:creationId xmlns:a16="http://schemas.microsoft.com/office/drawing/2014/main" id="{C9C0A987-321F-424C-9619-D55D392940AF}"/>
              </a:ext>
            </a:extLst>
          </p:cNvPr>
          <p:cNvSpPr txBox="1"/>
          <p:nvPr/>
        </p:nvSpPr>
        <p:spPr>
          <a:xfrm>
            <a:off x="722041" y="1906858"/>
            <a:ext cx="10747918" cy="4070986"/>
          </a:xfrm>
          <a:prstGeom prst="rect">
            <a:avLst/>
          </a:prstGeom>
          <a:noFill/>
        </p:spPr>
        <p:txBody>
          <a:bodyPr wrap="square">
            <a:spAutoFit/>
          </a:bodyPr>
          <a:lstStyle/>
          <a:p>
            <a:pPr marL="457200" indent="-457200">
              <a:lnSpc>
                <a:spcPct val="120000"/>
              </a:lnSpc>
              <a:spcBef>
                <a:spcPts val="1200"/>
              </a:spcBef>
              <a:buFont typeface="+mj-lt"/>
              <a:buAutoNum type="arabicPeriod"/>
            </a:pPr>
            <a:r>
              <a:rPr lang="zh-CN" altLang="en-US" sz="2400" dirty="0"/>
              <a:t>秘书老师尽快开通学院教师账号，通知老师登陆系统盘点专利，应盘尽盘，可单个盘、可组合盘；</a:t>
            </a:r>
            <a:endParaRPr lang="en-US" altLang="zh-CN" sz="2400" dirty="0"/>
          </a:p>
          <a:p>
            <a:pPr marL="457200" indent="-457200">
              <a:lnSpc>
                <a:spcPct val="120000"/>
              </a:lnSpc>
              <a:spcBef>
                <a:spcPts val="1200"/>
              </a:spcBef>
              <a:buFont typeface="+mj-lt"/>
              <a:buAutoNum type="arabicPeriod"/>
            </a:pPr>
            <a:r>
              <a:rPr lang="zh-CN" altLang="en-US" sz="2400" dirty="0"/>
              <a:t>学院管理员随时查看盘点进度，稍后下发各院专利清单，按清单及时复核漏盘情况，学院管理员点对点通知盘点，</a:t>
            </a:r>
            <a:r>
              <a:rPr lang="zh-CN" altLang="en-US" sz="2400" b="1" dirty="0"/>
              <a:t>学院管理员也可统一建档盘点，或批量导入盘点</a:t>
            </a:r>
            <a:r>
              <a:rPr lang="zh-CN" altLang="en-US" sz="2400" dirty="0"/>
              <a:t>，直至全部完成；</a:t>
            </a:r>
            <a:endParaRPr lang="en-US" altLang="zh-CN" sz="2400" dirty="0"/>
          </a:p>
          <a:p>
            <a:pPr marL="457200" indent="-457200">
              <a:lnSpc>
                <a:spcPct val="120000"/>
              </a:lnSpc>
              <a:spcBef>
                <a:spcPts val="1200"/>
              </a:spcBef>
              <a:buFont typeface="+mj-lt"/>
              <a:buAutoNum type="arabicPeriod"/>
            </a:pPr>
            <a:r>
              <a:rPr lang="en-US" altLang="zh-CN" sz="2400" dirty="0"/>
              <a:t>2024</a:t>
            </a:r>
            <a:r>
              <a:rPr lang="zh-CN" altLang="en-US" sz="2400" dirty="0"/>
              <a:t>年</a:t>
            </a:r>
            <a:r>
              <a:rPr lang="en-US" altLang="zh-CN" sz="2400" dirty="0"/>
              <a:t>3</a:t>
            </a:r>
            <a:r>
              <a:rPr lang="zh-CN" altLang="zh-CN" sz="2400" dirty="0"/>
              <a:t>月底前，完成</a:t>
            </a:r>
            <a:r>
              <a:rPr lang="en-US" altLang="zh-CN" sz="2400" dirty="0"/>
              <a:t>30%</a:t>
            </a:r>
            <a:r>
              <a:rPr lang="zh-CN" altLang="zh-CN" sz="2400" dirty="0"/>
              <a:t>以上</a:t>
            </a:r>
            <a:r>
              <a:rPr lang="zh-CN" altLang="en-US" sz="2400" dirty="0"/>
              <a:t>，</a:t>
            </a:r>
            <a:r>
              <a:rPr lang="en-US" altLang="zh-CN" sz="2400" dirty="0"/>
              <a:t>4</a:t>
            </a:r>
            <a:r>
              <a:rPr lang="zh-CN" altLang="zh-CN" sz="2400" dirty="0"/>
              <a:t>月底之前，完成</a:t>
            </a:r>
            <a:r>
              <a:rPr lang="en-US" altLang="zh-CN" sz="2400" dirty="0"/>
              <a:t>50%</a:t>
            </a:r>
            <a:r>
              <a:rPr lang="zh-CN" altLang="zh-CN" sz="2400" dirty="0"/>
              <a:t>以上</a:t>
            </a:r>
            <a:r>
              <a:rPr lang="zh-CN" altLang="en-US" sz="2400" dirty="0"/>
              <a:t>，</a:t>
            </a:r>
            <a:r>
              <a:rPr lang="en-US" altLang="zh-CN" sz="2400" b="1" dirty="0">
                <a:solidFill>
                  <a:srgbClr val="C00000"/>
                </a:solidFill>
              </a:rPr>
              <a:t>5</a:t>
            </a:r>
            <a:r>
              <a:rPr lang="zh-CN" altLang="zh-CN" sz="2400" b="1" dirty="0">
                <a:solidFill>
                  <a:srgbClr val="C00000"/>
                </a:solidFill>
              </a:rPr>
              <a:t>月中旬</a:t>
            </a:r>
            <a:r>
              <a:rPr lang="zh-CN" altLang="en-US" sz="2400" b="1" dirty="0">
                <a:solidFill>
                  <a:srgbClr val="C00000"/>
                </a:solidFill>
              </a:rPr>
              <a:t>之前</a:t>
            </a:r>
            <a:r>
              <a:rPr lang="zh-CN" altLang="zh-CN" sz="2400" b="1" dirty="0">
                <a:solidFill>
                  <a:srgbClr val="C00000"/>
                </a:solidFill>
              </a:rPr>
              <a:t>完成全部存量专利盘点</a:t>
            </a:r>
            <a:r>
              <a:rPr lang="zh-CN" altLang="en-US" sz="2400" b="1" dirty="0">
                <a:solidFill>
                  <a:srgbClr val="C00000"/>
                </a:solidFill>
              </a:rPr>
              <a:t>、审核</a:t>
            </a:r>
            <a:r>
              <a:rPr lang="zh-CN" altLang="zh-CN" sz="2400" b="1" dirty="0">
                <a:solidFill>
                  <a:srgbClr val="C00000"/>
                </a:solidFill>
              </a:rPr>
              <a:t>入库</a:t>
            </a:r>
            <a:r>
              <a:rPr lang="zh-CN" altLang="en-US" sz="2400" b="1" dirty="0">
                <a:solidFill>
                  <a:srgbClr val="C00000"/>
                </a:solidFill>
              </a:rPr>
              <a:t>。</a:t>
            </a:r>
            <a:endParaRPr lang="en-US" altLang="zh-CN" sz="2400" b="1" dirty="0">
              <a:solidFill>
                <a:srgbClr val="C00000"/>
              </a:solidFill>
            </a:endParaRPr>
          </a:p>
          <a:p>
            <a:pPr marL="457200" indent="-457200">
              <a:lnSpc>
                <a:spcPct val="120000"/>
              </a:lnSpc>
              <a:spcBef>
                <a:spcPts val="1200"/>
              </a:spcBef>
              <a:buFont typeface="+mj-lt"/>
              <a:buAutoNum type="arabicPeriod"/>
            </a:pPr>
            <a:endParaRPr lang="zh-CN" altLang="en-US" sz="2400" dirty="0"/>
          </a:p>
        </p:txBody>
      </p:sp>
    </p:spTree>
    <p:extLst>
      <p:ext uri="{BB962C8B-B14F-4D97-AF65-F5344CB8AC3E}">
        <p14:creationId xmlns:p14="http://schemas.microsoft.com/office/powerpoint/2010/main" val="409483445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a:extLst>
              <a:ext uri="{FF2B5EF4-FFF2-40B4-BE49-F238E27FC236}">
                <a16:creationId xmlns:a16="http://schemas.microsoft.com/office/drawing/2014/main" id="{CFB7EA9F-5517-4727-8C30-E0D8C3AD5FE9}"/>
              </a:ext>
            </a:extLst>
          </p:cNvPr>
          <p:cNvGrpSpPr/>
          <p:nvPr/>
        </p:nvGrpSpPr>
        <p:grpSpPr>
          <a:xfrm flipH="1">
            <a:off x="531627" y="1338107"/>
            <a:ext cx="1522519" cy="155713"/>
            <a:chOff x="871869" y="5224005"/>
            <a:chExt cx="3723459" cy="380811"/>
          </a:xfrm>
        </p:grpSpPr>
        <p:sp>
          <p:nvSpPr>
            <p:cNvPr id="7" name="矩形 6">
              <a:extLst>
                <a:ext uri="{FF2B5EF4-FFF2-40B4-BE49-F238E27FC236}">
                  <a16:creationId xmlns:a16="http://schemas.microsoft.com/office/drawing/2014/main" id="{EF15E6DA-96D1-406E-9647-51903D2C56CF}"/>
                </a:ext>
              </a:extLst>
            </p:cNvPr>
            <p:cNvSpPr/>
            <p:nvPr/>
          </p:nvSpPr>
          <p:spPr>
            <a:xfrm flipV="1">
              <a:off x="871869" y="5224006"/>
              <a:ext cx="380810" cy="380810"/>
            </a:xfrm>
            <a:prstGeom prst="rect">
              <a:avLst/>
            </a:prstGeom>
            <a:solidFill>
              <a:srgbClr val="441D61">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字魂105号-简雅黑" panose="00000500000000000000" pitchFamily="2" charset="-122"/>
                <a:ea typeface="字魂105号-简雅黑" panose="00000500000000000000" pitchFamily="2" charset="-122"/>
                <a:cs typeface="字魂105号-简雅黑" panose="00000500000000000000" pitchFamily="2" charset="-122"/>
              </a:endParaRPr>
            </a:p>
          </p:txBody>
        </p:sp>
        <p:sp>
          <p:nvSpPr>
            <p:cNvPr id="8" name="矩形 7">
              <a:extLst>
                <a:ext uri="{FF2B5EF4-FFF2-40B4-BE49-F238E27FC236}">
                  <a16:creationId xmlns:a16="http://schemas.microsoft.com/office/drawing/2014/main" id="{1C22AF5A-2020-4625-9BBA-7ED3E35BC932}"/>
                </a:ext>
              </a:extLst>
            </p:cNvPr>
            <p:cNvSpPr/>
            <p:nvPr/>
          </p:nvSpPr>
          <p:spPr>
            <a:xfrm flipV="1">
              <a:off x="1533147" y="5224006"/>
              <a:ext cx="380810" cy="380810"/>
            </a:xfrm>
            <a:prstGeom prst="rect">
              <a:avLst/>
            </a:prstGeom>
            <a:solidFill>
              <a:srgbClr val="441D6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字魂105号-简雅黑" panose="00000500000000000000" pitchFamily="2" charset="-122"/>
                <a:ea typeface="字魂105号-简雅黑" panose="00000500000000000000" pitchFamily="2" charset="-122"/>
                <a:cs typeface="字魂105号-简雅黑" panose="00000500000000000000" pitchFamily="2" charset="-122"/>
              </a:endParaRPr>
            </a:p>
          </p:txBody>
        </p:sp>
        <p:sp>
          <p:nvSpPr>
            <p:cNvPr id="9" name="矩形 8">
              <a:extLst>
                <a:ext uri="{FF2B5EF4-FFF2-40B4-BE49-F238E27FC236}">
                  <a16:creationId xmlns:a16="http://schemas.microsoft.com/office/drawing/2014/main" id="{7196E296-2F7C-41F0-B66B-14AABDC805BE}"/>
                </a:ext>
              </a:extLst>
            </p:cNvPr>
            <p:cNvSpPr/>
            <p:nvPr/>
          </p:nvSpPr>
          <p:spPr>
            <a:xfrm flipV="1">
              <a:off x="2194424" y="5224006"/>
              <a:ext cx="380810" cy="380810"/>
            </a:xfrm>
            <a:prstGeom prst="rect">
              <a:avLst/>
            </a:prstGeom>
            <a:solidFill>
              <a:srgbClr val="441D61">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latin typeface="字魂105号-简雅黑" panose="00000500000000000000" pitchFamily="2" charset="-122"/>
                <a:ea typeface="字魂105号-简雅黑" panose="00000500000000000000" pitchFamily="2" charset="-122"/>
                <a:cs typeface="字魂105号-简雅黑" panose="00000500000000000000" pitchFamily="2" charset="-122"/>
              </a:endParaRPr>
            </a:p>
          </p:txBody>
        </p:sp>
        <p:sp>
          <p:nvSpPr>
            <p:cNvPr id="10" name="矩形 9">
              <a:extLst>
                <a:ext uri="{FF2B5EF4-FFF2-40B4-BE49-F238E27FC236}">
                  <a16:creationId xmlns:a16="http://schemas.microsoft.com/office/drawing/2014/main" id="{F8CB9936-5E89-4E9C-AE02-0BA52DB88D3E}"/>
                </a:ext>
              </a:extLst>
            </p:cNvPr>
            <p:cNvSpPr/>
            <p:nvPr/>
          </p:nvSpPr>
          <p:spPr>
            <a:xfrm flipV="1">
              <a:off x="2855702" y="5224006"/>
              <a:ext cx="380810" cy="380810"/>
            </a:xfrm>
            <a:prstGeom prst="rect">
              <a:avLst/>
            </a:prstGeom>
            <a:solidFill>
              <a:srgbClr val="441D6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字魂105号-简雅黑" panose="00000500000000000000" pitchFamily="2" charset="-122"/>
                <a:ea typeface="字魂105号-简雅黑" panose="00000500000000000000" pitchFamily="2" charset="-122"/>
                <a:cs typeface="字魂105号-简雅黑" panose="00000500000000000000" pitchFamily="2" charset="-122"/>
              </a:endParaRPr>
            </a:p>
          </p:txBody>
        </p:sp>
        <p:sp>
          <p:nvSpPr>
            <p:cNvPr id="11" name="矩形 10">
              <a:extLst>
                <a:ext uri="{FF2B5EF4-FFF2-40B4-BE49-F238E27FC236}">
                  <a16:creationId xmlns:a16="http://schemas.microsoft.com/office/drawing/2014/main" id="{7CC2D637-149B-4650-88D4-BD33663764AE}"/>
                </a:ext>
              </a:extLst>
            </p:cNvPr>
            <p:cNvSpPr/>
            <p:nvPr/>
          </p:nvSpPr>
          <p:spPr>
            <a:xfrm flipV="1">
              <a:off x="3516980" y="5224006"/>
              <a:ext cx="380810" cy="380810"/>
            </a:xfrm>
            <a:prstGeom prst="rect">
              <a:avLst/>
            </a:prstGeom>
            <a:solidFill>
              <a:srgbClr val="441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字魂105号-简雅黑" panose="00000500000000000000" pitchFamily="2" charset="-122"/>
                <a:ea typeface="字魂105号-简雅黑" panose="00000500000000000000" pitchFamily="2" charset="-122"/>
                <a:cs typeface="字魂105号-简雅黑" panose="00000500000000000000" pitchFamily="2" charset="-122"/>
              </a:endParaRPr>
            </a:p>
          </p:txBody>
        </p:sp>
        <p:sp>
          <p:nvSpPr>
            <p:cNvPr id="12" name="矩形 11">
              <a:extLst>
                <a:ext uri="{FF2B5EF4-FFF2-40B4-BE49-F238E27FC236}">
                  <a16:creationId xmlns:a16="http://schemas.microsoft.com/office/drawing/2014/main" id="{A916009D-3D0E-4236-ABF7-E02682261B68}"/>
                </a:ext>
              </a:extLst>
            </p:cNvPr>
            <p:cNvSpPr/>
            <p:nvPr/>
          </p:nvSpPr>
          <p:spPr>
            <a:xfrm flipV="1">
              <a:off x="4214518" y="5224005"/>
              <a:ext cx="380810" cy="380810"/>
            </a:xfrm>
            <a:prstGeom prst="rect">
              <a:avLst/>
            </a:prstGeom>
            <a:solidFill>
              <a:srgbClr val="441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字魂105号-简雅黑" panose="00000500000000000000" pitchFamily="2" charset="-122"/>
                <a:ea typeface="字魂105号-简雅黑" panose="00000500000000000000" pitchFamily="2" charset="-122"/>
                <a:cs typeface="字魂105号-简雅黑" panose="00000500000000000000" pitchFamily="2" charset="-122"/>
              </a:endParaRPr>
            </a:p>
          </p:txBody>
        </p:sp>
      </p:grpSp>
      <p:sp>
        <p:nvSpPr>
          <p:cNvPr id="13" name="图形">
            <a:extLst>
              <a:ext uri="{FF2B5EF4-FFF2-40B4-BE49-F238E27FC236}">
                <a16:creationId xmlns:a16="http://schemas.microsoft.com/office/drawing/2014/main" id="{546E8F51-4050-49BC-B80E-ADB3846AE41F}"/>
              </a:ext>
            </a:extLst>
          </p:cNvPr>
          <p:cNvSpPr txBox="1"/>
          <p:nvPr>
            <p:custDataLst>
              <p:tags r:id="rId1"/>
            </p:custDataLst>
          </p:nvPr>
        </p:nvSpPr>
        <p:spPr>
          <a:xfrm>
            <a:off x="496809" y="673456"/>
            <a:ext cx="1844609" cy="523220"/>
          </a:xfrm>
          <a:prstGeom prst="rect">
            <a:avLst/>
          </a:prstGeom>
          <a:noFill/>
        </p:spPr>
        <p:txBody>
          <a:bodyPr wrap="square" rtlCol="0" anchor="t">
            <a:spAutoFit/>
          </a:bodyPr>
          <a:lstStyle/>
          <a:p>
            <a:r>
              <a:rPr lang="zh-CN" altLang="en-US" sz="2800" cap="all" dirty="0">
                <a:solidFill>
                  <a:schemeClr val="tx1">
                    <a:lumMod val="75000"/>
                    <a:lumOff val="25000"/>
                  </a:schemeClr>
                </a:solidFill>
                <a:uFillTx/>
                <a:latin typeface="思源宋体 CN Heavy" panose="02020900000000000000" charset="-122"/>
                <a:ea typeface="思源宋体 CN Heavy" panose="02020900000000000000" charset="-122"/>
                <a:cs typeface="思源宋体 CN Heavy" panose="02020900000000000000" charset="-122"/>
                <a:sym typeface="+mn-ea"/>
              </a:rPr>
              <a:t>注意事项</a:t>
            </a:r>
          </a:p>
        </p:txBody>
      </p:sp>
      <p:sp>
        <p:nvSpPr>
          <p:cNvPr id="3" name="文本框 2">
            <a:extLst>
              <a:ext uri="{FF2B5EF4-FFF2-40B4-BE49-F238E27FC236}">
                <a16:creationId xmlns:a16="http://schemas.microsoft.com/office/drawing/2014/main" id="{2344D989-92F2-5F3A-CDF6-731DA31F5928}"/>
              </a:ext>
            </a:extLst>
          </p:cNvPr>
          <p:cNvSpPr txBox="1"/>
          <p:nvPr/>
        </p:nvSpPr>
        <p:spPr>
          <a:xfrm>
            <a:off x="609483" y="1635251"/>
            <a:ext cx="10597187" cy="3030701"/>
          </a:xfrm>
          <a:prstGeom prst="rect">
            <a:avLst/>
          </a:prstGeom>
          <a:noFill/>
        </p:spPr>
        <p:txBody>
          <a:bodyPr wrap="square">
            <a:spAutoFit/>
          </a:bodyPr>
          <a:lstStyle>
            <a:defPPr>
              <a:defRPr lang="zh-CN"/>
            </a:defPPr>
            <a:lvl1pPr>
              <a:lnSpc>
                <a:spcPct val="120000"/>
              </a:lnSpc>
              <a:spcBef>
                <a:spcPts val="1200"/>
              </a:spcBef>
              <a:defRPr sz="2400"/>
            </a:lvl1pPr>
          </a:lstStyle>
          <a:p>
            <a:pPr marL="457200" indent="-457200">
              <a:buFont typeface="+mj-lt"/>
              <a:buAutoNum type="arabicPeriod"/>
            </a:pPr>
            <a:r>
              <a:rPr lang="zh-CN" altLang="en-US" dirty="0"/>
              <a:t>提醒老师认真查看确认是自己负责的专利方可建档，</a:t>
            </a:r>
            <a:r>
              <a:rPr lang="zh-CN" altLang="en-US" b="1" dirty="0"/>
              <a:t>一旦建档，无法变更盘点建档人员，或者恢复未盘点状态；</a:t>
            </a:r>
            <a:endParaRPr lang="en-US" altLang="zh-CN" b="1" dirty="0"/>
          </a:p>
          <a:p>
            <a:pPr marL="457200" indent="-457200">
              <a:buFont typeface="+mj-lt"/>
              <a:buAutoNum type="arabicPeriod"/>
            </a:pPr>
            <a:r>
              <a:rPr lang="zh-CN" altLang="en-US" dirty="0"/>
              <a:t>注意审批结果“</a:t>
            </a:r>
            <a:r>
              <a:rPr lang="zh-CN" altLang="en-US" b="1" dirty="0"/>
              <a:t>完成盘点</a:t>
            </a:r>
            <a:r>
              <a:rPr lang="zh-CN" altLang="en-US" dirty="0"/>
              <a:t>”和“</a:t>
            </a:r>
            <a:r>
              <a:rPr lang="zh-CN" altLang="en-US" b="1" dirty="0"/>
              <a:t>完成盘点并登记入库</a:t>
            </a:r>
            <a:r>
              <a:rPr lang="zh-CN" altLang="en-US" dirty="0"/>
              <a:t>”的区别，对不适宜进入专利转化资源库的专利仅完成盘点即可，留在“存量专利基础库”；</a:t>
            </a:r>
            <a:endParaRPr lang="en-US" altLang="zh-CN" dirty="0"/>
          </a:p>
          <a:p>
            <a:pPr marL="457200" indent="-457200">
              <a:buFont typeface="+mj-lt"/>
              <a:buAutoNum type="arabicPeriod"/>
            </a:pPr>
            <a:r>
              <a:rPr lang="zh-CN" altLang="en-US" dirty="0"/>
              <a:t>部分发明人中无教师的专利，已按照专利内容相关性分配至学院，学院管理员在兜底盘查的时候统一盘点。</a:t>
            </a:r>
            <a:endParaRPr lang="en-US" altLang="zh-CN" dirty="0"/>
          </a:p>
        </p:txBody>
      </p:sp>
      <p:sp>
        <p:nvSpPr>
          <p:cNvPr id="14" name="文本框 13">
            <a:extLst>
              <a:ext uri="{FF2B5EF4-FFF2-40B4-BE49-F238E27FC236}">
                <a16:creationId xmlns:a16="http://schemas.microsoft.com/office/drawing/2014/main" id="{ED96C96D-B946-02B7-943D-B83D3727C3EF}"/>
              </a:ext>
            </a:extLst>
          </p:cNvPr>
          <p:cNvSpPr txBox="1"/>
          <p:nvPr/>
        </p:nvSpPr>
        <p:spPr>
          <a:xfrm>
            <a:off x="1783750" y="4662922"/>
            <a:ext cx="6096000" cy="1938992"/>
          </a:xfrm>
          <a:prstGeom prst="rect">
            <a:avLst/>
          </a:prstGeom>
          <a:noFill/>
        </p:spPr>
        <p:txBody>
          <a:bodyPr wrap="square">
            <a:spAutoFit/>
          </a:bodyPr>
          <a:lstStyle/>
          <a:p>
            <a:pPr marL="342900" indent="-342900">
              <a:lnSpc>
                <a:spcPct val="100000"/>
              </a:lnSpc>
              <a:buFont typeface="Wingdings" panose="05000000000000000000" pitchFamily="2" charset="2"/>
              <a:buChar char="u"/>
            </a:pPr>
            <a:r>
              <a:rPr lang="zh-CN" altLang="en-US" sz="2000" dirty="0">
                <a:solidFill>
                  <a:srgbClr val="C00000"/>
                </a:solidFill>
              </a:rPr>
              <a:t>统一盘点选项参考</a:t>
            </a:r>
            <a:endParaRPr lang="en-US" altLang="zh-CN" sz="2000" dirty="0">
              <a:solidFill>
                <a:srgbClr val="C00000"/>
              </a:solidFill>
            </a:endParaRPr>
          </a:p>
          <a:p>
            <a:pPr>
              <a:lnSpc>
                <a:spcPct val="100000"/>
              </a:lnSpc>
            </a:pPr>
            <a:r>
              <a:rPr lang="zh-CN" altLang="en-US" sz="2000" dirty="0">
                <a:solidFill>
                  <a:srgbClr val="C00000"/>
                </a:solidFill>
              </a:rPr>
              <a:t>专利实施状态：尚未实施</a:t>
            </a:r>
            <a:endParaRPr lang="en-US" altLang="zh-CN" sz="2000" dirty="0">
              <a:solidFill>
                <a:srgbClr val="C00000"/>
              </a:solidFill>
            </a:endParaRPr>
          </a:p>
          <a:p>
            <a:pPr>
              <a:lnSpc>
                <a:spcPct val="100000"/>
              </a:lnSpc>
            </a:pPr>
            <a:r>
              <a:rPr lang="zh-CN" altLang="en-US" sz="2000" dirty="0">
                <a:solidFill>
                  <a:srgbClr val="C00000"/>
                </a:solidFill>
              </a:rPr>
              <a:t>意向价格：具体面议</a:t>
            </a:r>
            <a:endParaRPr lang="en-US" altLang="zh-CN" sz="2000" dirty="0">
              <a:solidFill>
                <a:srgbClr val="C00000"/>
              </a:solidFill>
            </a:endParaRPr>
          </a:p>
          <a:p>
            <a:pPr>
              <a:lnSpc>
                <a:spcPct val="100000"/>
              </a:lnSpc>
            </a:pPr>
            <a:r>
              <a:rPr lang="zh-CN" altLang="en-US" sz="2000" dirty="0">
                <a:solidFill>
                  <a:srgbClr val="C00000"/>
                </a:solidFill>
              </a:rPr>
              <a:t>联系人、联系方式：学院管理员、座机</a:t>
            </a:r>
            <a:endParaRPr lang="en-US" altLang="zh-CN" sz="2000" dirty="0">
              <a:solidFill>
                <a:srgbClr val="C00000"/>
              </a:solidFill>
            </a:endParaRPr>
          </a:p>
          <a:p>
            <a:pPr>
              <a:lnSpc>
                <a:spcPct val="100000"/>
              </a:lnSpc>
            </a:pPr>
            <a:r>
              <a:rPr lang="zh-CN" altLang="en-US" sz="2000" dirty="0">
                <a:solidFill>
                  <a:srgbClr val="C00000"/>
                </a:solidFill>
              </a:rPr>
              <a:t>技术成熟度：样品、实验阶段</a:t>
            </a:r>
            <a:endParaRPr lang="en-US" altLang="zh-CN" sz="2000" dirty="0">
              <a:solidFill>
                <a:srgbClr val="C00000"/>
              </a:solidFill>
            </a:endParaRPr>
          </a:p>
          <a:p>
            <a:pPr>
              <a:lnSpc>
                <a:spcPct val="100000"/>
              </a:lnSpc>
            </a:pPr>
            <a:r>
              <a:rPr lang="zh-CN" altLang="en-US" sz="2000" dirty="0">
                <a:solidFill>
                  <a:srgbClr val="C00000"/>
                </a:solidFill>
              </a:rPr>
              <a:t>专利自评：</a:t>
            </a:r>
            <a:r>
              <a:rPr lang="en-US" altLang="zh-CN" sz="2000" dirty="0">
                <a:solidFill>
                  <a:srgbClr val="C00000"/>
                </a:solidFill>
              </a:rPr>
              <a:t>1</a:t>
            </a:r>
            <a:r>
              <a:rPr lang="zh-CN" altLang="en-US" sz="2000" dirty="0">
                <a:solidFill>
                  <a:srgbClr val="C00000"/>
                </a:solidFill>
              </a:rPr>
              <a:t>或</a:t>
            </a:r>
            <a:r>
              <a:rPr lang="en-US" altLang="zh-CN" sz="2000" dirty="0">
                <a:solidFill>
                  <a:srgbClr val="C00000"/>
                </a:solidFill>
              </a:rPr>
              <a:t>2</a:t>
            </a:r>
            <a:r>
              <a:rPr lang="zh-CN" altLang="en-US" sz="2000" dirty="0">
                <a:solidFill>
                  <a:srgbClr val="C00000"/>
                </a:solidFill>
              </a:rPr>
              <a:t>颗星</a:t>
            </a:r>
            <a:endParaRPr lang="en-US" altLang="zh-CN" sz="2000" dirty="0">
              <a:solidFill>
                <a:srgbClr val="C00000"/>
              </a:solidFill>
            </a:endParaRPr>
          </a:p>
        </p:txBody>
      </p:sp>
    </p:spTree>
    <p:extLst>
      <p:ext uri="{BB962C8B-B14F-4D97-AF65-F5344CB8AC3E}">
        <p14:creationId xmlns:p14="http://schemas.microsoft.com/office/powerpoint/2010/main" val="191147571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a:extLst>
              <a:ext uri="{FF2B5EF4-FFF2-40B4-BE49-F238E27FC236}">
                <a16:creationId xmlns:a16="http://schemas.microsoft.com/office/drawing/2014/main" id="{839EB865-3650-4A27-9546-0B385D200101}"/>
              </a:ext>
            </a:extLst>
          </p:cNvPr>
          <p:cNvSpPr txBox="1"/>
          <p:nvPr/>
        </p:nvSpPr>
        <p:spPr>
          <a:xfrm>
            <a:off x="531627" y="1738630"/>
            <a:ext cx="11172151" cy="5277663"/>
          </a:xfrm>
          <a:prstGeom prst="rect">
            <a:avLst/>
          </a:prstGeom>
          <a:noFill/>
        </p:spPr>
        <p:txBody>
          <a:bodyPr wrap="square">
            <a:spAutoFit/>
          </a:bodyPr>
          <a:lstStyle/>
          <a:p>
            <a:pPr marL="457200" indent="-457200">
              <a:lnSpc>
                <a:spcPct val="150000"/>
              </a:lnSpc>
              <a:spcBef>
                <a:spcPts val="1200"/>
              </a:spcBef>
              <a:buFont typeface="+mj-lt"/>
              <a:buAutoNum type="arabicPeriod"/>
            </a:pPr>
            <a:r>
              <a:rPr lang="zh-CN" altLang="en-US" sz="2000" dirty="0">
                <a:solidFill>
                  <a:schemeClr val="accent5">
                    <a:lumMod val="75000"/>
                  </a:schemeClr>
                </a:solidFill>
              </a:rPr>
              <a:t>本人只能查看和编辑第一发明人的专利么？</a:t>
            </a:r>
            <a:r>
              <a:rPr lang="zh-CN" altLang="en-US" sz="2000" dirty="0"/>
              <a:t>答：只要该发明人在所有的发明人里面，都可以看到，但如果该专利已经被其他老师建档了，就不能编辑了。</a:t>
            </a:r>
          </a:p>
          <a:p>
            <a:pPr marL="457200" indent="-457200">
              <a:lnSpc>
                <a:spcPct val="150000"/>
              </a:lnSpc>
              <a:spcBef>
                <a:spcPts val="1200"/>
              </a:spcBef>
              <a:buFont typeface="+mj-lt"/>
              <a:buAutoNum type="arabicPeriod"/>
            </a:pPr>
            <a:r>
              <a:rPr lang="zh-CN" altLang="en-US" sz="2000" dirty="0">
                <a:solidFill>
                  <a:schemeClr val="accent5">
                    <a:lumMod val="75000"/>
                  </a:schemeClr>
                </a:solidFill>
              </a:rPr>
              <a:t>新建用户的时候显示登录账号已存在，如何处理？</a:t>
            </a:r>
            <a:r>
              <a:rPr lang="zh-CN" altLang="en-US" sz="2000" dirty="0"/>
              <a:t>答：登陆账号应为全国唯一，修改登录账号，重新导入创建。建议</a:t>
            </a:r>
            <a:r>
              <a:rPr lang="en-US" altLang="zh-CN" sz="2000" dirty="0" err="1"/>
              <a:t>nl</a:t>
            </a:r>
            <a:r>
              <a:rPr lang="en-US" altLang="zh-CN" sz="2000" dirty="0"/>
              <a:t>+</a:t>
            </a:r>
            <a:r>
              <a:rPr lang="zh-CN" altLang="en-US" sz="2000" dirty="0"/>
              <a:t>不变号。</a:t>
            </a:r>
            <a:endParaRPr lang="en-US" altLang="zh-CN" sz="2000" dirty="0"/>
          </a:p>
          <a:p>
            <a:pPr marL="457200" indent="-457200">
              <a:lnSpc>
                <a:spcPct val="150000"/>
              </a:lnSpc>
              <a:spcBef>
                <a:spcPts val="1200"/>
              </a:spcBef>
              <a:buFont typeface="+mj-lt"/>
              <a:buAutoNum type="arabicPeriod"/>
            </a:pPr>
            <a:r>
              <a:rPr lang="zh-CN" altLang="en-US" sz="2000" dirty="0">
                <a:solidFill>
                  <a:schemeClr val="accent1"/>
                </a:solidFill>
              </a:rPr>
              <a:t>已建档信息需退回修改，如何操作？</a:t>
            </a:r>
            <a:r>
              <a:rPr lang="zh-CN" altLang="en-US" sz="2000" dirty="0"/>
              <a:t>答：由学院管理员在“自评待审库”的“由我审核”中，点击某项专利的“完成盘点</a:t>
            </a:r>
            <a:r>
              <a:rPr lang="en-US" altLang="zh-CN" sz="2000" dirty="0"/>
              <a:t>/</a:t>
            </a:r>
            <a:r>
              <a:rPr lang="zh-CN" altLang="en-US" sz="2000" dirty="0"/>
              <a:t>完成盘点并入库”按钮，进行审核，选择“否”，并输入退回原因即可退回建档人修改。如学院已通过专利需退回，需学校管理员操作退回。</a:t>
            </a:r>
            <a:endParaRPr lang="en-US" altLang="zh-CN" sz="2000" dirty="0"/>
          </a:p>
          <a:p>
            <a:pPr marL="457200" indent="-457200">
              <a:lnSpc>
                <a:spcPct val="150000"/>
              </a:lnSpc>
              <a:spcBef>
                <a:spcPts val="1200"/>
              </a:spcBef>
              <a:buFont typeface="+mj-lt"/>
              <a:buAutoNum type="arabicPeriod"/>
            </a:pPr>
            <a:r>
              <a:rPr lang="zh-CN" altLang="en-US" sz="2000" dirty="0">
                <a:solidFill>
                  <a:schemeClr val="accent1"/>
                </a:solidFill>
              </a:rPr>
              <a:t>学院管理员可否直接盘点专利？</a:t>
            </a:r>
            <a:r>
              <a:rPr lang="zh-CN" altLang="en-US" sz="2000" dirty="0"/>
              <a:t>答：可以，学院管理员建档盘点后的专利直接推送给学校管理员审核。</a:t>
            </a:r>
            <a:endParaRPr lang="en-US" altLang="zh-CN" sz="2000" dirty="0"/>
          </a:p>
          <a:p>
            <a:pPr marL="457200" indent="-457200">
              <a:lnSpc>
                <a:spcPct val="150000"/>
              </a:lnSpc>
              <a:spcBef>
                <a:spcPts val="1200"/>
              </a:spcBef>
              <a:buFont typeface="+mj-lt"/>
              <a:buAutoNum type="arabicPeriod"/>
            </a:pPr>
            <a:endParaRPr lang="zh-CN" altLang="en-US" sz="2000" dirty="0"/>
          </a:p>
        </p:txBody>
      </p:sp>
      <p:grpSp>
        <p:nvGrpSpPr>
          <p:cNvPr id="4" name="组合 3">
            <a:extLst>
              <a:ext uri="{FF2B5EF4-FFF2-40B4-BE49-F238E27FC236}">
                <a16:creationId xmlns:a16="http://schemas.microsoft.com/office/drawing/2014/main" id="{7DF2FA8A-0D6A-7B70-26A7-9E419DBA82FB}"/>
              </a:ext>
            </a:extLst>
          </p:cNvPr>
          <p:cNvGrpSpPr/>
          <p:nvPr/>
        </p:nvGrpSpPr>
        <p:grpSpPr>
          <a:xfrm flipH="1">
            <a:off x="531627" y="1338107"/>
            <a:ext cx="1522519" cy="155713"/>
            <a:chOff x="871869" y="5224005"/>
            <a:chExt cx="3723459" cy="380811"/>
          </a:xfrm>
        </p:grpSpPr>
        <p:sp>
          <p:nvSpPr>
            <p:cNvPr id="6" name="矩形 5">
              <a:extLst>
                <a:ext uri="{FF2B5EF4-FFF2-40B4-BE49-F238E27FC236}">
                  <a16:creationId xmlns:a16="http://schemas.microsoft.com/office/drawing/2014/main" id="{F6A424BF-5DCF-F85C-BA52-1EAF8E858A50}"/>
                </a:ext>
              </a:extLst>
            </p:cNvPr>
            <p:cNvSpPr/>
            <p:nvPr/>
          </p:nvSpPr>
          <p:spPr>
            <a:xfrm flipV="1">
              <a:off x="871869" y="5224006"/>
              <a:ext cx="380810" cy="380810"/>
            </a:xfrm>
            <a:prstGeom prst="rect">
              <a:avLst/>
            </a:prstGeom>
            <a:solidFill>
              <a:srgbClr val="441D61">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字魂105号-简雅黑" panose="00000500000000000000" pitchFamily="2" charset="-122"/>
                <a:ea typeface="字魂105号-简雅黑" panose="00000500000000000000" pitchFamily="2" charset="-122"/>
                <a:cs typeface="字魂105号-简雅黑" panose="00000500000000000000" pitchFamily="2" charset="-122"/>
              </a:endParaRPr>
            </a:p>
          </p:txBody>
        </p:sp>
        <p:sp>
          <p:nvSpPr>
            <p:cNvPr id="7" name="矩形 6">
              <a:extLst>
                <a:ext uri="{FF2B5EF4-FFF2-40B4-BE49-F238E27FC236}">
                  <a16:creationId xmlns:a16="http://schemas.microsoft.com/office/drawing/2014/main" id="{0C992236-370A-F3A9-9B98-19BB219060C5}"/>
                </a:ext>
              </a:extLst>
            </p:cNvPr>
            <p:cNvSpPr/>
            <p:nvPr/>
          </p:nvSpPr>
          <p:spPr>
            <a:xfrm flipV="1">
              <a:off x="1533147" y="5224006"/>
              <a:ext cx="380810" cy="380810"/>
            </a:xfrm>
            <a:prstGeom prst="rect">
              <a:avLst/>
            </a:prstGeom>
            <a:solidFill>
              <a:srgbClr val="441D6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字魂105号-简雅黑" panose="00000500000000000000" pitchFamily="2" charset="-122"/>
                <a:ea typeface="字魂105号-简雅黑" panose="00000500000000000000" pitchFamily="2" charset="-122"/>
                <a:cs typeface="字魂105号-简雅黑" panose="00000500000000000000" pitchFamily="2" charset="-122"/>
              </a:endParaRPr>
            </a:p>
          </p:txBody>
        </p:sp>
        <p:sp>
          <p:nvSpPr>
            <p:cNvPr id="8" name="矩形 7">
              <a:extLst>
                <a:ext uri="{FF2B5EF4-FFF2-40B4-BE49-F238E27FC236}">
                  <a16:creationId xmlns:a16="http://schemas.microsoft.com/office/drawing/2014/main" id="{7C5BAC46-3C6F-28E9-907F-016B8D3D86B9}"/>
                </a:ext>
              </a:extLst>
            </p:cNvPr>
            <p:cNvSpPr/>
            <p:nvPr/>
          </p:nvSpPr>
          <p:spPr>
            <a:xfrm flipV="1">
              <a:off x="2194424" y="5224006"/>
              <a:ext cx="380810" cy="380810"/>
            </a:xfrm>
            <a:prstGeom prst="rect">
              <a:avLst/>
            </a:prstGeom>
            <a:solidFill>
              <a:srgbClr val="441D61">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latin typeface="字魂105号-简雅黑" panose="00000500000000000000" pitchFamily="2" charset="-122"/>
                <a:ea typeface="字魂105号-简雅黑" panose="00000500000000000000" pitchFamily="2" charset="-122"/>
                <a:cs typeface="字魂105号-简雅黑" panose="00000500000000000000" pitchFamily="2" charset="-122"/>
              </a:endParaRPr>
            </a:p>
          </p:txBody>
        </p:sp>
        <p:sp>
          <p:nvSpPr>
            <p:cNvPr id="9" name="矩形 8">
              <a:extLst>
                <a:ext uri="{FF2B5EF4-FFF2-40B4-BE49-F238E27FC236}">
                  <a16:creationId xmlns:a16="http://schemas.microsoft.com/office/drawing/2014/main" id="{1205B3EE-1B4A-EAEF-C837-072F08338CF6}"/>
                </a:ext>
              </a:extLst>
            </p:cNvPr>
            <p:cNvSpPr/>
            <p:nvPr/>
          </p:nvSpPr>
          <p:spPr>
            <a:xfrm flipV="1">
              <a:off x="2855702" y="5224006"/>
              <a:ext cx="380810" cy="380810"/>
            </a:xfrm>
            <a:prstGeom prst="rect">
              <a:avLst/>
            </a:prstGeom>
            <a:solidFill>
              <a:srgbClr val="441D6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字魂105号-简雅黑" panose="00000500000000000000" pitchFamily="2" charset="-122"/>
                <a:ea typeface="字魂105号-简雅黑" panose="00000500000000000000" pitchFamily="2" charset="-122"/>
                <a:cs typeface="字魂105号-简雅黑" panose="00000500000000000000" pitchFamily="2" charset="-122"/>
              </a:endParaRPr>
            </a:p>
          </p:txBody>
        </p:sp>
        <p:sp>
          <p:nvSpPr>
            <p:cNvPr id="10" name="矩形 9">
              <a:extLst>
                <a:ext uri="{FF2B5EF4-FFF2-40B4-BE49-F238E27FC236}">
                  <a16:creationId xmlns:a16="http://schemas.microsoft.com/office/drawing/2014/main" id="{A9C20740-A4E9-CFD9-891E-8FE5E0D7EDE5}"/>
                </a:ext>
              </a:extLst>
            </p:cNvPr>
            <p:cNvSpPr/>
            <p:nvPr/>
          </p:nvSpPr>
          <p:spPr>
            <a:xfrm flipV="1">
              <a:off x="3516980" y="5224006"/>
              <a:ext cx="380810" cy="380810"/>
            </a:xfrm>
            <a:prstGeom prst="rect">
              <a:avLst/>
            </a:prstGeom>
            <a:solidFill>
              <a:srgbClr val="441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字魂105号-简雅黑" panose="00000500000000000000" pitchFamily="2" charset="-122"/>
                <a:ea typeface="字魂105号-简雅黑" panose="00000500000000000000" pitchFamily="2" charset="-122"/>
                <a:cs typeface="字魂105号-简雅黑" panose="00000500000000000000" pitchFamily="2" charset="-122"/>
              </a:endParaRPr>
            </a:p>
          </p:txBody>
        </p:sp>
        <p:sp>
          <p:nvSpPr>
            <p:cNvPr id="11" name="矩形 10">
              <a:extLst>
                <a:ext uri="{FF2B5EF4-FFF2-40B4-BE49-F238E27FC236}">
                  <a16:creationId xmlns:a16="http://schemas.microsoft.com/office/drawing/2014/main" id="{58005620-B7D5-C700-5AAC-BC986A33F441}"/>
                </a:ext>
              </a:extLst>
            </p:cNvPr>
            <p:cNvSpPr/>
            <p:nvPr/>
          </p:nvSpPr>
          <p:spPr>
            <a:xfrm flipV="1">
              <a:off x="4214518" y="5224005"/>
              <a:ext cx="380810" cy="380810"/>
            </a:xfrm>
            <a:prstGeom prst="rect">
              <a:avLst/>
            </a:prstGeom>
            <a:solidFill>
              <a:srgbClr val="441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字魂105号-简雅黑" panose="00000500000000000000" pitchFamily="2" charset="-122"/>
                <a:ea typeface="字魂105号-简雅黑" panose="00000500000000000000" pitchFamily="2" charset="-122"/>
                <a:cs typeface="字魂105号-简雅黑" panose="00000500000000000000" pitchFamily="2" charset="-122"/>
              </a:endParaRPr>
            </a:p>
          </p:txBody>
        </p:sp>
      </p:grpSp>
      <p:sp>
        <p:nvSpPr>
          <p:cNvPr id="12" name="图形">
            <a:extLst>
              <a:ext uri="{FF2B5EF4-FFF2-40B4-BE49-F238E27FC236}">
                <a16:creationId xmlns:a16="http://schemas.microsoft.com/office/drawing/2014/main" id="{57B13797-7D29-D167-DC27-342A95341401}"/>
              </a:ext>
            </a:extLst>
          </p:cNvPr>
          <p:cNvSpPr txBox="1"/>
          <p:nvPr>
            <p:custDataLst>
              <p:tags r:id="rId1"/>
            </p:custDataLst>
          </p:nvPr>
        </p:nvSpPr>
        <p:spPr>
          <a:xfrm>
            <a:off x="496809" y="673456"/>
            <a:ext cx="1844609" cy="523220"/>
          </a:xfrm>
          <a:prstGeom prst="rect">
            <a:avLst/>
          </a:prstGeom>
          <a:noFill/>
        </p:spPr>
        <p:txBody>
          <a:bodyPr wrap="square" rtlCol="0" anchor="t">
            <a:spAutoFit/>
          </a:bodyPr>
          <a:lstStyle/>
          <a:p>
            <a:r>
              <a:rPr lang="en-US" altLang="zh-CN" sz="2800" cap="all" dirty="0">
                <a:solidFill>
                  <a:schemeClr val="tx1">
                    <a:lumMod val="75000"/>
                    <a:lumOff val="25000"/>
                  </a:schemeClr>
                </a:solidFill>
                <a:uFillTx/>
                <a:latin typeface="思源宋体 CN Heavy" panose="02020900000000000000" charset="-122"/>
                <a:ea typeface="思源宋体 CN Heavy" panose="02020900000000000000" charset="-122"/>
                <a:cs typeface="思源宋体 CN Heavy" panose="02020900000000000000" charset="-122"/>
                <a:sym typeface="+mn-ea"/>
              </a:rPr>
              <a:t>Q&amp;A</a:t>
            </a:r>
            <a:endParaRPr lang="zh-CN" altLang="en-US" sz="2800" cap="all" dirty="0">
              <a:solidFill>
                <a:schemeClr val="tx1">
                  <a:lumMod val="75000"/>
                  <a:lumOff val="25000"/>
                </a:schemeClr>
              </a:solidFill>
              <a:uFillTx/>
              <a:latin typeface="思源宋体 CN Heavy" panose="02020900000000000000" charset="-122"/>
              <a:ea typeface="思源宋体 CN Heavy" panose="02020900000000000000" charset="-122"/>
              <a:cs typeface="思源宋体 CN Heavy" panose="02020900000000000000" charset="-122"/>
              <a:sym typeface="+mn-ea"/>
            </a:endParaRPr>
          </a:p>
        </p:txBody>
      </p:sp>
    </p:spTree>
    <p:extLst>
      <p:ext uri="{BB962C8B-B14F-4D97-AF65-F5344CB8AC3E}">
        <p14:creationId xmlns:p14="http://schemas.microsoft.com/office/powerpoint/2010/main" val="194260531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2112C"/>
            </a:gs>
            <a:gs pos="100000">
              <a:srgbClr val="072260"/>
            </a:gs>
          </a:gsLst>
          <a:lin ang="18900000" scaled="1"/>
          <a:tileRect/>
        </a:gradFill>
        <a:effectLst/>
      </p:bgPr>
    </p:bg>
    <p:spTree>
      <p:nvGrpSpPr>
        <p:cNvPr id="1" name=""/>
        <p:cNvGrpSpPr/>
        <p:nvPr/>
      </p:nvGrpSpPr>
      <p:grpSpPr>
        <a:xfrm>
          <a:off x="0" y="0"/>
          <a:ext cx="0" cy="0"/>
          <a:chOff x="0" y="0"/>
          <a:chExt cx="0" cy="0"/>
        </a:xfrm>
      </p:grpSpPr>
      <p:pic>
        <p:nvPicPr>
          <p:cNvPr id="27" name="图片 26">
            <a:extLst>
              <a:ext uri="{FF2B5EF4-FFF2-40B4-BE49-F238E27FC236}">
                <a16:creationId xmlns:a16="http://schemas.microsoft.com/office/drawing/2014/main" id="{F497ADC9-003B-40E8-92BB-DAF372823E84}"/>
              </a:ext>
            </a:extLst>
          </p:cNvPr>
          <p:cNvPicPr>
            <a:picLocks noChangeAspect="1"/>
          </p:cNvPicPr>
          <p:nvPr/>
        </p:nvPicPr>
        <p:blipFill rotWithShape="1">
          <a:blip r:embed="rId3">
            <a:extLst>
              <a:ext uri="{28A0092B-C50C-407E-A947-70E740481C1C}">
                <a14:useLocalDpi xmlns:a14="http://schemas.microsoft.com/office/drawing/2010/main" val="0"/>
              </a:ext>
            </a:extLst>
          </a:blip>
          <a:srcRect l="37038" t="53584" r="30823" b="23635"/>
          <a:stretch/>
        </p:blipFill>
        <p:spPr>
          <a:xfrm>
            <a:off x="0" y="7026"/>
            <a:ext cx="12192000" cy="6858000"/>
          </a:xfrm>
          <a:prstGeom prst="rect">
            <a:avLst/>
          </a:prstGeom>
        </p:spPr>
      </p:pic>
      <p:sp>
        <p:nvSpPr>
          <p:cNvPr id="57" name="矩形 56">
            <a:extLst>
              <a:ext uri="{FF2B5EF4-FFF2-40B4-BE49-F238E27FC236}">
                <a16:creationId xmlns:a16="http://schemas.microsoft.com/office/drawing/2014/main" id="{AAD5FB78-41A4-48F3-A79E-836EB2826CDE}"/>
              </a:ext>
            </a:extLst>
          </p:cNvPr>
          <p:cNvSpPr/>
          <p:nvPr/>
        </p:nvSpPr>
        <p:spPr>
          <a:xfrm>
            <a:off x="-21657" y="-7026"/>
            <a:ext cx="12213657" cy="6858000"/>
          </a:xfrm>
          <a:prstGeom prst="rect">
            <a:avLst/>
          </a:prstGeom>
          <a:gradFill flip="none" rotWithShape="1">
            <a:gsLst>
              <a:gs pos="52000">
                <a:srgbClr val="3F1B56">
                  <a:alpha val="69000"/>
                </a:srgbClr>
              </a:gs>
              <a:gs pos="0">
                <a:srgbClr val="490C4C">
                  <a:alpha val="82000"/>
                </a:srgbClr>
              </a:gs>
              <a:gs pos="100000">
                <a:srgbClr val="126485">
                  <a:alpha val="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5" name="图片 4">
            <a:extLst>
              <a:ext uri="{FF2B5EF4-FFF2-40B4-BE49-F238E27FC236}">
                <a16:creationId xmlns:a16="http://schemas.microsoft.com/office/drawing/2014/main" id="{7DAD6679-7114-4A5F-A933-33B034B5F76D}"/>
              </a:ext>
            </a:extLst>
          </p:cNvPr>
          <p:cNvPicPr>
            <a:picLocks noChangeAspect="1"/>
          </p:cNvPicPr>
          <p:nvPr/>
        </p:nvPicPr>
        <p:blipFill rotWithShape="1">
          <a:blip r:embed="rId4">
            <a:extLst>
              <a:ext uri="{28A0092B-C50C-407E-A947-70E740481C1C}">
                <a14:useLocalDpi xmlns:a14="http://schemas.microsoft.com/office/drawing/2010/main" val="0"/>
              </a:ext>
            </a:extLst>
          </a:blip>
          <a:srcRect l="15153" t="34440" r="31813" b="15999"/>
          <a:stretch/>
        </p:blipFill>
        <p:spPr>
          <a:xfrm flipV="1">
            <a:off x="-115166" y="-477904"/>
            <a:ext cx="12207154" cy="4729902"/>
          </a:xfrm>
          <a:prstGeom prst="rect">
            <a:avLst/>
          </a:prstGeom>
        </p:spPr>
      </p:pic>
      <p:cxnSp>
        <p:nvCxnSpPr>
          <p:cNvPr id="35" name="直接连接符 34">
            <a:extLst>
              <a:ext uri="{FF2B5EF4-FFF2-40B4-BE49-F238E27FC236}">
                <a16:creationId xmlns:a16="http://schemas.microsoft.com/office/drawing/2014/main" id="{99E8C01D-1B9B-4BF7-A2D2-4B0BE7F13048}"/>
              </a:ext>
            </a:extLst>
          </p:cNvPr>
          <p:cNvCxnSpPr>
            <a:cxnSpLocks/>
          </p:cNvCxnSpPr>
          <p:nvPr/>
        </p:nvCxnSpPr>
        <p:spPr>
          <a:xfrm>
            <a:off x="4713212" y="4037443"/>
            <a:ext cx="0" cy="1950970"/>
          </a:xfrm>
          <a:prstGeom prst="line">
            <a:avLst/>
          </a:prstGeom>
          <a:ln w="19050">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36" name="文本框 35">
            <a:extLst>
              <a:ext uri="{FF2B5EF4-FFF2-40B4-BE49-F238E27FC236}">
                <a16:creationId xmlns:a16="http://schemas.microsoft.com/office/drawing/2014/main" id="{F4D1A96D-3CA6-4010-AD8F-8386DAC1F92C}"/>
              </a:ext>
            </a:extLst>
          </p:cNvPr>
          <p:cNvSpPr txBox="1"/>
          <p:nvPr/>
        </p:nvSpPr>
        <p:spPr>
          <a:xfrm>
            <a:off x="4879813" y="4266050"/>
            <a:ext cx="6880526" cy="1107996"/>
          </a:xfrm>
          <a:prstGeom prst="rect">
            <a:avLst/>
          </a:prstGeom>
          <a:noFill/>
        </p:spPr>
        <p:txBody>
          <a:bodyPr wrap="square" rtlCol="0">
            <a:spAutoFit/>
          </a:bodyPr>
          <a:lstStyle/>
          <a:p>
            <a:r>
              <a:rPr lang="zh-CN" altLang="en-US" sz="6600" dirty="0">
                <a:solidFill>
                  <a:schemeClr val="bg1"/>
                </a:solidFill>
                <a:latin typeface="字魂105号-简雅黑" panose="00000500000000000000" pitchFamily="2" charset="-122"/>
                <a:ea typeface="字魂105号-简雅黑" panose="00000500000000000000" pitchFamily="2" charset="-122"/>
                <a:cs typeface="字魂105号-简雅黑" panose="00000500000000000000" pitchFamily="2" charset="-122"/>
              </a:rPr>
              <a:t>谢谢大家</a:t>
            </a:r>
          </a:p>
        </p:txBody>
      </p:sp>
      <p:grpSp>
        <p:nvGrpSpPr>
          <p:cNvPr id="44" name="组合 43">
            <a:extLst>
              <a:ext uri="{FF2B5EF4-FFF2-40B4-BE49-F238E27FC236}">
                <a16:creationId xmlns:a16="http://schemas.microsoft.com/office/drawing/2014/main" id="{C6D48027-B891-4901-A630-798BBF0B0490}"/>
              </a:ext>
            </a:extLst>
          </p:cNvPr>
          <p:cNvGrpSpPr/>
          <p:nvPr/>
        </p:nvGrpSpPr>
        <p:grpSpPr>
          <a:xfrm>
            <a:off x="2897761" y="5374046"/>
            <a:ext cx="1474745" cy="99029"/>
            <a:chOff x="6236321" y="6186700"/>
            <a:chExt cx="1474745" cy="99029"/>
          </a:xfrm>
        </p:grpSpPr>
        <p:sp>
          <p:nvSpPr>
            <p:cNvPr id="45" name="矩形 44">
              <a:extLst>
                <a:ext uri="{FF2B5EF4-FFF2-40B4-BE49-F238E27FC236}">
                  <a16:creationId xmlns:a16="http://schemas.microsoft.com/office/drawing/2014/main" id="{D6EC12ED-F66D-452B-B6AF-63C1C9B70583}"/>
                </a:ext>
              </a:extLst>
            </p:cNvPr>
            <p:cNvSpPr/>
            <p:nvPr/>
          </p:nvSpPr>
          <p:spPr>
            <a:xfrm flipV="1">
              <a:off x="6236321" y="6186700"/>
              <a:ext cx="99029" cy="99029"/>
            </a:xfrm>
            <a:prstGeom prst="rect">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字魂105号-简雅黑" panose="00000500000000000000" pitchFamily="2" charset="-122"/>
                <a:ea typeface="字魂105号-简雅黑" panose="00000500000000000000" pitchFamily="2" charset="-122"/>
                <a:cs typeface="字魂105号-简雅黑" panose="00000500000000000000" pitchFamily="2" charset="-122"/>
              </a:endParaRPr>
            </a:p>
          </p:txBody>
        </p:sp>
        <p:sp>
          <p:nvSpPr>
            <p:cNvPr id="46" name="矩形 45">
              <a:extLst>
                <a:ext uri="{FF2B5EF4-FFF2-40B4-BE49-F238E27FC236}">
                  <a16:creationId xmlns:a16="http://schemas.microsoft.com/office/drawing/2014/main" id="{6D542BBB-D48A-474F-973C-4A703FB571AD}"/>
                </a:ext>
              </a:extLst>
            </p:cNvPr>
            <p:cNvSpPr/>
            <p:nvPr/>
          </p:nvSpPr>
          <p:spPr>
            <a:xfrm flipV="1">
              <a:off x="6408285" y="6186700"/>
              <a:ext cx="99029" cy="99029"/>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字魂105号-简雅黑" panose="00000500000000000000" pitchFamily="2" charset="-122"/>
                <a:ea typeface="字魂105号-简雅黑" panose="00000500000000000000" pitchFamily="2" charset="-122"/>
                <a:cs typeface="字魂105号-简雅黑" panose="00000500000000000000" pitchFamily="2" charset="-122"/>
              </a:endParaRPr>
            </a:p>
          </p:txBody>
        </p:sp>
        <p:sp>
          <p:nvSpPr>
            <p:cNvPr id="47" name="矩形 46">
              <a:extLst>
                <a:ext uri="{FF2B5EF4-FFF2-40B4-BE49-F238E27FC236}">
                  <a16:creationId xmlns:a16="http://schemas.microsoft.com/office/drawing/2014/main" id="{382AE3DD-1481-4FDA-8C65-7FACF549389D}"/>
                </a:ext>
              </a:extLst>
            </p:cNvPr>
            <p:cNvSpPr/>
            <p:nvPr/>
          </p:nvSpPr>
          <p:spPr>
            <a:xfrm flipV="1">
              <a:off x="6580249" y="6186700"/>
              <a:ext cx="99029" cy="99029"/>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字魂105号-简雅黑" panose="00000500000000000000" pitchFamily="2" charset="-122"/>
                <a:ea typeface="字魂105号-简雅黑" panose="00000500000000000000" pitchFamily="2" charset="-122"/>
                <a:cs typeface="字魂105号-简雅黑" panose="00000500000000000000" pitchFamily="2" charset="-122"/>
              </a:endParaRPr>
            </a:p>
          </p:txBody>
        </p:sp>
        <p:sp>
          <p:nvSpPr>
            <p:cNvPr id="48" name="矩形 47">
              <a:extLst>
                <a:ext uri="{FF2B5EF4-FFF2-40B4-BE49-F238E27FC236}">
                  <a16:creationId xmlns:a16="http://schemas.microsoft.com/office/drawing/2014/main" id="{D106E34B-DC0F-4EA9-874D-575394124DF9}"/>
                </a:ext>
              </a:extLst>
            </p:cNvPr>
            <p:cNvSpPr/>
            <p:nvPr/>
          </p:nvSpPr>
          <p:spPr>
            <a:xfrm flipV="1">
              <a:off x="6752213" y="6186700"/>
              <a:ext cx="99029" cy="99029"/>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字魂105号-简雅黑" panose="00000500000000000000" pitchFamily="2" charset="-122"/>
                <a:ea typeface="字魂105号-简雅黑" panose="00000500000000000000" pitchFamily="2" charset="-122"/>
                <a:cs typeface="字魂105号-简雅黑" panose="00000500000000000000" pitchFamily="2" charset="-122"/>
              </a:endParaRPr>
            </a:p>
          </p:txBody>
        </p:sp>
        <p:sp>
          <p:nvSpPr>
            <p:cNvPr id="49" name="矩形 48">
              <a:extLst>
                <a:ext uri="{FF2B5EF4-FFF2-40B4-BE49-F238E27FC236}">
                  <a16:creationId xmlns:a16="http://schemas.microsoft.com/office/drawing/2014/main" id="{43737106-1ADD-4876-BF9E-A20863F60F0C}"/>
                </a:ext>
              </a:extLst>
            </p:cNvPr>
            <p:cNvSpPr/>
            <p:nvPr/>
          </p:nvSpPr>
          <p:spPr>
            <a:xfrm flipV="1">
              <a:off x="6924177" y="6186700"/>
              <a:ext cx="99029" cy="990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字魂105号-简雅黑" panose="00000500000000000000" pitchFamily="2" charset="-122"/>
                <a:ea typeface="字魂105号-简雅黑" panose="00000500000000000000" pitchFamily="2" charset="-122"/>
                <a:cs typeface="字魂105号-简雅黑" panose="00000500000000000000" pitchFamily="2" charset="-122"/>
              </a:endParaRPr>
            </a:p>
          </p:txBody>
        </p:sp>
        <p:sp>
          <p:nvSpPr>
            <p:cNvPr id="50" name="矩形 49">
              <a:extLst>
                <a:ext uri="{FF2B5EF4-FFF2-40B4-BE49-F238E27FC236}">
                  <a16:creationId xmlns:a16="http://schemas.microsoft.com/office/drawing/2014/main" id="{D9DD5B91-D587-46ED-9CCB-FA05C5CDE12C}"/>
                </a:ext>
              </a:extLst>
            </p:cNvPr>
            <p:cNvSpPr/>
            <p:nvPr/>
          </p:nvSpPr>
          <p:spPr>
            <a:xfrm flipV="1">
              <a:off x="7096142" y="6186700"/>
              <a:ext cx="99029" cy="99029"/>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字魂105号-简雅黑" panose="00000500000000000000" pitchFamily="2" charset="-122"/>
                <a:ea typeface="字魂105号-简雅黑" panose="00000500000000000000" pitchFamily="2" charset="-122"/>
                <a:cs typeface="字魂105号-简雅黑" panose="00000500000000000000" pitchFamily="2" charset="-122"/>
              </a:endParaRPr>
            </a:p>
          </p:txBody>
        </p:sp>
        <p:sp>
          <p:nvSpPr>
            <p:cNvPr id="51" name="矩形 50">
              <a:extLst>
                <a:ext uri="{FF2B5EF4-FFF2-40B4-BE49-F238E27FC236}">
                  <a16:creationId xmlns:a16="http://schemas.microsoft.com/office/drawing/2014/main" id="{ED3FFE6D-1394-4DEB-AEC2-2C031FB4B8EF}"/>
                </a:ext>
              </a:extLst>
            </p:cNvPr>
            <p:cNvSpPr/>
            <p:nvPr/>
          </p:nvSpPr>
          <p:spPr>
            <a:xfrm flipV="1">
              <a:off x="7268107" y="6186700"/>
              <a:ext cx="99029" cy="99029"/>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字魂105号-简雅黑" panose="00000500000000000000" pitchFamily="2" charset="-122"/>
                <a:ea typeface="字魂105号-简雅黑" panose="00000500000000000000" pitchFamily="2" charset="-122"/>
                <a:cs typeface="字魂105号-简雅黑" panose="00000500000000000000" pitchFamily="2" charset="-122"/>
              </a:endParaRPr>
            </a:p>
          </p:txBody>
        </p:sp>
        <p:sp>
          <p:nvSpPr>
            <p:cNvPr id="52" name="矩形 51">
              <a:extLst>
                <a:ext uri="{FF2B5EF4-FFF2-40B4-BE49-F238E27FC236}">
                  <a16:creationId xmlns:a16="http://schemas.microsoft.com/office/drawing/2014/main" id="{17E87263-D6C0-4AE5-ABC5-E003FA90E38C}"/>
                </a:ext>
              </a:extLst>
            </p:cNvPr>
            <p:cNvSpPr/>
            <p:nvPr/>
          </p:nvSpPr>
          <p:spPr>
            <a:xfrm flipV="1">
              <a:off x="7440072" y="6186700"/>
              <a:ext cx="99029" cy="99029"/>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字魂105号-简雅黑" panose="00000500000000000000" pitchFamily="2" charset="-122"/>
                <a:ea typeface="字魂105号-简雅黑" panose="00000500000000000000" pitchFamily="2" charset="-122"/>
                <a:cs typeface="字魂105号-简雅黑" panose="00000500000000000000" pitchFamily="2" charset="-122"/>
              </a:endParaRPr>
            </a:p>
          </p:txBody>
        </p:sp>
        <p:sp>
          <p:nvSpPr>
            <p:cNvPr id="53" name="矩形 52">
              <a:extLst>
                <a:ext uri="{FF2B5EF4-FFF2-40B4-BE49-F238E27FC236}">
                  <a16:creationId xmlns:a16="http://schemas.microsoft.com/office/drawing/2014/main" id="{369FF2E9-6148-432C-8B3B-D6AC2132393A}"/>
                </a:ext>
              </a:extLst>
            </p:cNvPr>
            <p:cNvSpPr/>
            <p:nvPr/>
          </p:nvSpPr>
          <p:spPr>
            <a:xfrm flipV="1">
              <a:off x="7612037" y="6186700"/>
              <a:ext cx="99029" cy="99029"/>
            </a:xfrm>
            <a:prstGeom prst="rect">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字魂105号-简雅黑" panose="00000500000000000000" pitchFamily="2" charset="-122"/>
                <a:ea typeface="字魂105号-简雅黑" panose="00000500000000000000" pitchFamily="2" charset="-122"/>
                <a:cs typeface="字魂105号-简雅黑" panose="00000500000000000000" pitchFamily="2" charset="-122"/>
              </a:endParaRPr>
            </a:p>
          </p:txBody>
        </p:sp>
      </p:grpSp>
    </p:spTree>
    <p:extLst>
      <p:ext uri="{BB962C8B-B14F-4D97-AF65-F5344CB8AC3E}">
        <p14:creationId xmlns:p14="http://schemas.microsoft.com/office/powerpoint/2010/main" val="24825394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7" name="组合 46">
            <a:extLst>
              <a:ext uri="{FF2B5EF4-FFF2-40B4-BE49-F238E27FC236}">
                <a16:creationId xmlns:a16="http://schemas.microsoft.com/office/drawing/2014/main" id="{3361CB2F-97BE-42C5-9C65-B8FEBFE71E99}"/>
              </a:ext>
            </a:extLst>
          </p:cNvPr>
          <p:cNvGrpSpPr/>
          <p:nvPr/>
        </p:nvGrpSpPr>
        <p:grpSpPr>
          <a:xfrm flipH="1">
            <a:off x="531627" y="1338107"/>
            <a:ext cx="1522519" cy="155713"/>
            <a:chOff x="871869" y="5224005"/>
            <a:chExt cx="3723459" cy="380811"/>
          </a:xfrm>
        </p:grpSpPr>
        <p:sp>
          <p:nvSpPr>
            <p:cNvPr id="62" name="矩形 61">
              <a:extLst>
                <a:ext uri="{FF2B5EF4-FFF2-40B4-BE49-F238E27FC236}">
                  <a16:creationId xmlns:a16="http://schemas.microsoft.com/office/drawing/2014/main" id="{2CAF1C9A-26D5-4B86-90D3-50AC0B99B5E0}"/>
                </a:ext>
              </a:extLst>
            </p:cNvPr>
            <p:cNvSpPr/>
            <p:nvPr/>
          </p:nvSpPr>
          <p:spPr>
            <a:xfrm flipV="1">
              <a:off x="871869" y="5224006"/>
              <a:ext cx="380810" cy="380810"/>
            </a:xfrm>
            <a:prstGeom prst="rect">
              <a:avLst/>
            </a:prstGeom>
            <a:solidFill>
              <a:srgbClr val="441D61">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字魂105号-简雅黑" panose="00000500000000000000" pitchFamily="2" charset="-122"/>
                <a:ea typeface="字魂105号-简雅黑" panose="00000500000000000000" pitchFamily="2" charset="-122"/>
                <a:cs typeface="字魂105号-简雅黑" panose="00000500000000000000" pitchFamily="2" charset="-122"/>
              </a:endParaRPr>
            </a:p>
          </p:txBody>
        </p:sp>
        <p:sp>
          <p:nvSpPr>
            <p:cNvPr id="63" name="矩形 62">
              <a:extLst>
                <a:ext uri="{FF2B5EF4-FFF2-40B4-BE49-F238E27FC236}">
                  <a16:creationId xmlns:a16="http://schemas.microsoft.com/office/drawing/2014/main" id="{6D182903-D870-42EF-A727-9FF7A8491C15}"/>
                </a:ext>
              </a:extLst>
            </p:cNvPr>
            <p:cNvSpPr/>
            <p:nvPr/>
          </p:nvSpPr>
          <p:spPr>
            <a:xfrm flipV="1">
              <a:off x="1533147" y="5224006"/>
              <a:ext cx="380810" cy="380810"/>
            </a:xfrm>
            <a:prstGeom prst="rect">
              <a:avLst/>
            </a:prstGeom>
            <a:solidFill>
              <a:srgbClr val="441D6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字魂105号-简雅黑" panose="00000500000000000000" pitchFamily="2" charset="-122"/>
                <a:ea typeface="字魂105号-简雅黑" panose="00000500000000000000" pitchFamily="2" charset="-122"/>
                <a:cs typeface="字魂105号-简雅黑" panose="00000500000000000000" pitchFamily="2" charset="-122"/>
              </a:endParaRPr>
            </a:p>
          </p:txBody>
        </p:sp>
        <p:sp>
          <p:nvSpPr>
            <p:cNvPr id="64" name="矩形 63">
              <a:extLst>
                <a:ext uri="{FF2B5EF4-FFF2-40B4-BE49-F238E27FC236}">
                  <a16:creationId xmlns:a16="http://schemas.microsoft.com/office/drawing/2014/main" id="{846D8C15-012F-4E1B-8D01-CEAD740688B4}"/>
                </a:ext>
              </a:extLst>
            </p:cNvPr>
            <p:cNvSpPr/>
            <p:nvPr/>
          </p:nvSpPr>
          <p:spPr>
            <a:xfrm flipV="1">
              <a:off x="2194424" y="5224006"/>
              <a:ext cx="380810" cy="380810"/>
            </a:xfrm>
            <a:prstGeom prst="rect">
              <a:avLst/>
            </a:prstGeom>
            <a:solidFill>
              <a:srgbClr val="441D61">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latin typeface="字魂105号-简雅黑" panose="00000500000000000000" pitchFamily="2" charset="-122"/>
                <a:ea typeface="字魂105号-简雅黑" panose="00000500000000000000" pitchFamily="2" charset="-122"/>
                <a:cs typeface="字魂105号-简雅黑" panose="00000500000000000000" pitchFamily="2" charset="-122"/>
              </a:endParaRPr>
            </a:p>
          </p:txBody>
        </p:sp>
        <p:sp>
          <p:nvSpPr>
            <p:cNvPr id="65" name="矩形 64">
              <a:extLst>
                <a:ext uri="{FF2B5EF4-FFF2-40B4-BE49-F238E27FC236}">
                  <a16:creationId xmlns:a16="http://schemas.microsoft.com/office/drawing/2014/main" id="{B8809F30-4FC4-47B3-A3DC-BD1D915197BB}"/>
                </a:ext>
              </a:extLst>
            </p:cNvPr>
            <p:cNvSpPr/>
            <p:nvPr/>
          </p:nvSpPr>
          <p:spPr>
            <a:xfrm flipV="1">
              <a:off x="2855702" y="5224006"/>
              <a:ext cx="380810" cy="380810"/>
            </a:xfrm>
            <a:prstGeom prst="rect">
              <a:avLst/>
            </a:prstGeom>
            <a:solidFill>
              <a:srgbClr val="441D6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字魂105号-简雅黑" panose="00000500000000000000" pitchFamily="2" charset="-122"/>
                <a:ea typeface="字魂105号-简雅黑" panose="00000500000000000000" pitchFamily="2" charset="-122"/>
                <a:cs typeface="字魂105号-简雅黑" panose="00000500000000000000" pitchFamily="2" charset="-122"/>
              </a:endParaRPr>
            </a:p>
          </p:txBody>
        </p:sp>
        <p:sp>
          <p:nvSpPr>
            <p:cNvPr id="66" name="矩形 65">
              <a:extLst>
                <a:ext uri="{FF2B5EF4-FFF2-40B4-BE49-F238E27FC236}">
                  <a16:creationId xmlns:a16="http://schemas.microsoft.com/office/drawing/2014/main" id="{0DD6797F-2D7D-4C39-8E94-C4F819BE87AA}"/>
                </a:ext>
              </a:extLst>
            </p:cNvPr>
            <p:cNvSpPr/>
            <p:nvPr/>
          </p:nvSpPr>
          <p:spPr>
            <a:xfrm flipV="1">
              <a:off x="3516980" y="5224006"/>
              <a:ext cx="380810" cy="380810"/>
            </a:xfrm>
            <a:prstGeom prst="rect">
              <a:avLst/>
            </a:prstGeom>
            <a:solidFill>
              <a:srgbClr val="441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字魂105号-简雅黑" panose="00000500000000000000" pitchFamily="2" charset="-122"/>
                <a:ea typeface="字魂105号-简雅黑" panose="00000500000000000000" pitchFamily="2" charset="-122"/>
                <a:cs typeface="字魂105号-简雅黑" panose="00000500000000000000" pitchFamily="2" charset="-122"/>
              </a:endParaRPr>
            </a:p>
          </p:txBody>
        </p:sp>
        <p:sp>
          <p:nvSpPr>
            <p:cNvPr id="67" name="矩形 66">
              <a:extLst>
                <a:ext uri="{FF2B5EF4-FFF2-40B4-BE49-F238E27FC236}">
                  <a16:creationId xmlns:a16="http://schemas.microsoft.com/office/drawing/2014/main" id="{2514FA78-499A-43DB-9485-58D446B29473}"/>
                </a:ext>
              </a:extLst>
            </p:cNvPr>
            <p:cNvSpPr/>
            <p:nvPr/>
          </p:nvSpPr>
          <p:spPr>
            <a:xfrm flipV="1">
              <a:off x="4214518" y="5224005"/>
              <a:ext cx="380810" cy="380810"/>
            </a:xfrm>
            <a:prstGeom prst="rect">
              <a:avLst/>
            </a:prstGeom>
            <a:solidFill>
              <a:srgbClr val="441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字魂105号-简雅黑" panose="00000500000000000000" pitchFamily="2" charset="-122"/>
                <a:ea typeface="字魂105号-简雅黑" panose="00000500000000000000" pitchFamily="2" charset="-122"/>
                <a:cs typeface="字魂105号-简雅黑" panose="00000500000000000000" pitchFamily="2" charset="-122"/>
              </a:endParaRPr>
            </a:p>
          </p:txBody>
        </p:sp>
      </p:grpSp>
      <p:sp>
        <p:nvSpPr>
          <p:cNvPr id="48" name="文本框 47">
            <a:extLst>
              <a:ext uri="{FF2B5EF4-FFF2-40B4-BE49-F238E27FC236}">
                <a16:creationId xmlns:a16="http://schemas.microsoft.com/office/drawing/2014/main" id="{1F9AADCA-4EEA-5344-9804-1BAE98BE6F29}"/>
              </a:ext>
            </a:extLst>
          </p:cNvPr>
          <p:cNvSpPr txBox="1"/>
          <p:nvPr/>
        </p:nvSpPr>
        <p:spPr>
          <a:xfrm>
            <a:off x="2249045" y="1185130"/>
            <a:ext cx="9919885" cy="461665"/>
          </a:xfrm>
          <a:prstGeom prst="rect">
            <a:avLst/>
          </a:prstGeom>
          <a:noFill/>
        </p:spPr>
        <p:txBody>
          <a:bodyPr wrap="square">
            <a:spAutoFit/>
          </a:bodyPr>
          <a:lstStyle/>
          <a:p>
            <a:r>
              <a:rPr lang="zh-CN" altLang="en-US" sz="2400" b="1" i="1" dirty="0">
                <a:solidFill>
                  <a:srgbClr val="565656"/>
                </a:solidFill>
                <a:latin typeface="Microsoft YaHei" panose="020B0503020204020204" pitchFamily="34" charset="-122"/>
                <a:ea typeface="Microsoft YaHei" panose="020B0503020204020204" pitchFamily="34" charset="-122"/>
              </a:rPr>
              <a:t>高效率完成专利盘点</a:t>
            </a:r>
            <a:endParaRPr lang="zh-CN" altLang="en-US" sz="2400" i="1" dirty="0"/>
          </a:p>
        </p:txBody>
      </p:sp>
      <p:sp>
        <p:nvSpPr>
          <p:cNvPr id="41" name="文本框 15">
            <a:extLst>
              <a:ext uri="{FF2B5EF4-FFF2-40B4-BE49-F238E27FC236}">
                <a16:creationId xmlns:a16="http://schemas.microsoft.com/office/drawing/2014/main" id="{6AF154A0-27F9-C24C-B0CF-7CD26C477F38}"/>
              </a:ext>
            </a:extLst>
          </p:cNvPr>
          <p:cNvSpPr txBox="1"/>
          <p:nvPr/>
        </p:nvSpPr>
        <p:spPr>
          <a:xfrm>
            <a:off x="714318" y="2126258"/>
            <a:ext cx="5628247" cy="354661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zh-CN" altLang="en-US" sz="2000" b="1" kern="0" dirty="0">
                <a:solidFill>
                  <a:schemeClr val="tx1">
                    <a:lumMod val="65000"/>
                    <a:lumOff val="35000"/>
                  </a:schemeClr>
                </a:solidFill>
                <a:latin typeface="微软雅黑" panose="020B0503020204020204" pitchFamily="34" charset="-122"/>
                <a:ea typeface="微软雅黑" panose="020B0503020204020204" pitchFamily="34" charset="-122"/>
                <a:cs typeface="+mn-ea"/>
              </a:rPr>
              <a:t>指导全省高校和科研机构登陆</a:t>
            </a:r>
            <a:r>
              <a:rPr lang="zh-CN" altLang="en-US" sz="2000" b="1" kern="0" dirty="0">
                <a:solidFill>
                  <a:srgbClr val="FF0000"/>
                </a:solidFill>
                <a:latin typeface="微软雅黑" panose="020B0503020204020204" pitchFamily="34" charset="-122"/>
                <a:ea typeface="微软雅黑" panose="020B0503020204020204" pitchFamily="34" charset="-122"/>
                <a:cs typeface="+mn-ea"/>
              </a:rPr>
              <a:t>国家专利导航综合服务</a:t>
            </a:r>
            <a:r>
              <a:rPr lang="zh-CN" altLang="en-US" sz="2800" b="1" kern="0" dirty="0">
                <a:solidFill>
                  <a:srgbClr val="FF0000"/>
                </a:solidFill>
                <a:latin typeface="微软雅黑" panose="020B0503020204020204" pitchFamily="34" charset="-122"/>
                <a:ea typeface="微软雅黑" panose="020B0503020204020204" pitchFamily="34" charset="-122"/>
                <a:cs typeface="+mn-ea"/>
              </a:rPr>
              <a:t>平台</a:t>
            </a:r>
            <a:r>
              <a:rPr lang="zh-CN" altLang="en-US" sz="2000" b="1" kern="0" dirty="0">
                <a:solidFill>
                  <a:schemeClr val="tx1">
                    <a:lumMod val="65000"/>
                    <a:lumOff val="35000"/>
                  </a:schemeClr>
                </a:solidFill>
                <a:latin typeface="微软雅黑" panose="020B0503020204020204" pitchFamily="34" charset="-122"/>
                <a:ea typeface="微软雅黑" panose="020B0503020204020204" pitchFamily="34" charset="-122"/>
                <a:cs typeface="+mn-ea"/>
              </a:rPr>
              <a:t>（以下简称综合服务平台，</a:t>
            </a:r>
            <a:r>
              <a:rPr lang="en-US" altLang="zh-CN" sz="2000" b="1" kern="0" dirty="0">
                <a:solidFill>
                  <a:schemeClr val="tx1">
                    <a:lumMod val="65000"/>
                    <a:lumOff val="35000"/>
                  </a:schemeClr>
                </a:solidFill>
                <a:latin typeface="微软雅黑" panose="020B0503020204020204" pitchFamily="34" charset="-122"/>
                <a:ea typeface="微软雅黑" panose="020B0503020204020204" pitchFamily="34" charset="-122"/>
                <a:cs typeface="+mn-ea"/>
              </a:rPr>
              <a:t>www.patentnavi.org.cn</a:t>
            </a:r>
            <a:r>
              <a:rPr lang="zh-CN" altLang="en-US" sz="2000" b="1" kern="0" dirty="0">
                <a:solidFill>
                  <a:schemeClr val="tx1">
                    <a:lumMod val="65000"/>
                    <a:lumOff val="35000"/>
                  </a:schemeClr>
                </a:solidFill>
                <a:latin typeface="微软雅黑" panose="020B0503020204020204" pitchFamily="34" charset="-122"/>
                <a:ea typeface="微软雅黑" panose="020B0503020204020204" pitchFamily="34" charset="-122"/>
                <a:cs typeface="+mn-ea"/>
              </a:rPr>
              <a:t>），</a:t>
            </a:r>
            <a:r>
              <a:rPr lang="zh-CN" altLang="en-US" sz="2800" b="1" kern="0" dirty="0">
                <a:solidFill>
                  <a:srgbClr val="FF0000"/>
                </a:solidFill>
                <a:latin typeface="微软雅黑" panose="020B0503020204020204" pitchFamily="34" charset="-122"/>
                <a:ea typeface="微软雅黑" panose="020B0503020204020204" pitchFamily="34" charset="-122"/>
                <a:cs typeface="+mn-ea"/>
              </a:rPr>
              <a:t>组织科研人员（团队）</a:t>
            </a:r>
            <a:r>
              <a:rPr lang="zh-CN" altLang="en-US" sz="2000" b="1" kern="0" dirty="0">
                <a:solidFill>
                  <a:schemeClr val="tx1">
                    <a:lumMod val="65000"/>
                    <a:lumOff val="35000"/>
                  </a:schemeClr>
                </a:solidFill>
                <a:latin typeface="微软雅黑" panose="020B0503020204020204" pitchFamily="34" charset="-122"/>
                <a:ea typeface="微软雅黑" panose="020B0503020204020204" pitchFamily="34" charset="-122"/>
                <a:cs typeface="+mn-ea"/>
              </a:rPr>
              <a:t>对</a:t>
            </a:r>
            <a:r>
              <a:rPr lang="en-US" altLang="zh-CN" sz="2800" b="1" kern="0" dirty="0">
                <a:solidFill>
                  <a:srgbClr val="FF0000"/>
                </a:solidFill>
                <a:latin typeface="微软雅黑" panose="020B0503020204020204" pitchFamily="34" charset="-122"/>
                <a:ea typeface="微软雅黑" panose="020B0503020204020204" pitchFamily="34" charset="-122"/>
                <a:cs typeface="+mn-ea"/>
              </a:rPr>
              <a:t>2023</a:t>
            </a:r>
            <a:r>
              <a:rPr lang="zh-CN" altLang="en-US" sz="2800" b="1" kern="0" dirty="0">
                <a:solidFill>
                  <a:srgbClr val="FF0000"/>
                </a:solidFill>
                <a:latin typeface="微软雅黑" panose="020B0503020204020204" pitchFamily="34" charset="-122"/>
                <a:ea typeface="微软雅黑" panose="020B0503020204020204" pitchFamily="34" charset="-122"/>
                <a:cs typeface="+mn-ea"/>
              </a:rPr>
              <a:t>年底前</a:t>
            </a:r>
            <a:r>
              <a:rPr lang="zh-CN" altLang="en-US" sz="2000" b="1" kern="0" dirty="0">
                <a:solidFill>
                  <a:schemeClr val="tx1">
                    <a:lumMod val="65000"/>
                    <a:lumOff val="35000"/>
                  </a:schemeClr>
                </a:solidFill>
                <a:latin typeface="微软雅黑" panose="020B0503020204020204" pitchFamily="34" charset="-122"/>
                <a:ea typeface="微软雅黑" panose="020B0503020204020204" pitchFamily="34" charset="-122"/>
                <a:cs typeface="+mn-ea"/>
              </a:rPr>
              <a:t>的有效专利</a:t>
            </a:r>
            <a:r>
              <a:rPr lang="zh-CN" altLang="en-US" sz="2800" b="1" kern="0" dirty="0">
                <a:solidFill>
                  <a:srgbClr val="FF0000"/>
                </a:solidFill>
                <a:latin typeface="微软雅黑" panose="020B0503020204020204" pitchFamily="34" charset="-122"/>
                <a:ea typeface="微软雅黑" panose="020B0503020204020204" pitchFamily="34" charset="-122"/>
                <a:cs typeface="+mn-ea"/>
              </a:rPr>
              <a:t>逐件或者通过构建专利组合</a:t>
            </a:r>
            <a:r>
              <a:rPr lang="zh-CN" altLang="en-US" sz="2000" b="1" kern="0" dirty="0">
                <a:solidFill>
                  <a:schemeClr val="tx1">
                    <a:lumMod val="65000"/>
                    <a:lumOff val="35000"/>
                  </a:schemeClr>
                </a:solidFill>
                <a:latin typeface="微软雅黑" panose="020B0503020204020204" pitchFamily="34" charset="-122"/>
                <a:ea typeface="微软雅黑" panose="020B0503020204020204" pitchFamily="34" charset="-122"/>
                <a:cs typeface="+mn-ea"/>
              </a:rPr>
              <a:t>的方式进行全面盘点</a:t>
            </a:r>
            <a:endParaRPr lang="zh-CN" altLang="en-US" sz="2000" dirty="0">
              <a:solidFill>
                <a:schemeClr val="tx1">
                  <a:lumMod val="50000"/>
                  <a:lumOff val="50000"/>
                </a:schemeClr>
              </a:solidFill>
              <a:latin typeface="字魂105号-简雅黑" panose="00000500000000000000" pitchFamily="2" charset="-122"/>
              <a:ea typeface="字魂105号-简雅黑" panose="00000500000000000000" pitchFamily="2" charset="-122"/>
              <a:cs typeface="字魂105号-简雅黑" panose="00000500000000000000" pitchFamily="2" charset="-122"/>
            </a:endParaRPr>
          </a:p>
        </p:txBody>
      </p:sp>
      <p:pic>
        <p:nvPicPr>
          <p:cNvPr id="3" name="图片 2">
            <a:extLst>
              <a:ext uri="{FF2B5EF4-FFF2-40B4-BE49-F238E27FC236}">
                <a16:creationId xmlns:a16="http://schemas.microsoft.com/office/drawing/2014/main" id="{BF61C908-BFDC-464D-9DB3-B8388F2E3341}"/>
              </a:ext>
            </a:extLst>
          </p:cNvPr>
          <p:cNvPicPr>
            <a:picLocks noChangeAspect="1"/>
          </p:cNvPicPr>
          <p:nvPr/>
        </p:nvPicPr>
        <p:blipFill>
          <a:blip r:embed="rId3"/>
          <a:stretch>
            <a:fillRect/>
          </a:stretch>
        </p:blipFill>
        <p:spPr>
          <a:xfrm>
            <a:off x="6631817" y="1859432"/>
            <a:ext cx="5091610" cy="4080263"/>
          </a:xfrm>
          <a:prstGeom prst="rect">
            <a:avLst/>
          </a:prstGeom>
        </p:spPr>
      </p:pic>
    </p:spTree>
    <p:extLst>
      <p:ext uri="{BB962C8B-B14F-4D97-AF65-F5344CB8AC3E}">
        <p14:creationId xmlns:p14="http://schemas.microsoft.com/office/powerpoint/2010/main" val="19659224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7" name="组合 46">
            <a:extLst>
              <a:ext uri="{FF2B5EF4-FFF2-40B4-BE49-F238E27FC236}">
                <a16:creationId xmlns:a16="http://schemas.microsoft.com/office/drawing/2014/main" id="{3361CB2F-97BE-42C5-9C65-B8FEBFE71E99}"/>
              </a:ext>
            </a:extLst>
          </p:cNvPr>
          <p:cNvGrpSpPr/>
          <p:nvPr/>
        </p:nvGrpSpPr>
        <p:grpSpPr>
          <a:xfrm flipH="1">
            <a:off x="531627" y="1338107"/>
            <a:ext cx="1522519" cy="155713"/>
            <a:chOff x="871869" y="5224005"/>
            <a:chExt cx="3723459" cy="380811"/>
          </a:xfrm>
        </p:grpSpPr>
        <p:sp>
          <p:nvSpPr>
            <p:cNvPr id="62" name="矩形 61">
              <a:extLst>
                <a:ext uri="{FF2B5EF4-FFF2-40B4-BE49-F238E27FC236}">
                  <a16:creationId xmlns:a16="http://schemas.microsoft.com/office/drawing/2014/main" id="{2CAF1C9A-26D5-4B86-90D3-50AC0B99B5E0}"/>
                </a:ext>
              </a:extLst>
            </p:cNvPr>
            <p:cNvSpPr/>
            <p:nvPr/>
          </p:nvSpPr>
          <p:spPr>
            <a:xfrm flipV="1">
              <a:off x="871869" y="5224006"/>
              <a:ext cx="380810" cy="380810"/>
            </a:xfrm>
            <a:prstGeom prst="rect">
              <a:avLst/>
            </a:prstGeom>
            <a:solidFill>
              <a:srgbClr val="441D61">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字魂105号-简雅黑" panose="00000500000000000000" pitchFamily="2" charset="-122"/>
                <a:ea typeface="字魂105号-简雅黑" panose="00000500000000000000" pitchFamily="2" charset="-122"/>
                <a:cs typeface="字魂105号-简雅黑" panose="00000500000000000000" pitchFamily="2" charset="-122"/>
              </a:endParaRPr>
            </a:p>
          </p:txBody>
        </p:sp>
        <p:sp>
          <p:nvSpPr>
            <p:cNvPr id="63" name="矩形 62">
              <a:extLst>
                <a:ext uri="{FF2B5EF4-FFF2-40B4-BE49-F238E27FC236}">
                  <a16:creationId xmlns:a16="http://schemas.microsoft.com/office/drawing/2014/main" id="{6D182903-D870-42EF-A727-9FF7A8491C15}"/>
                </a:ext>
              </a:extLst>
            </p:cNvPr>
            <p:cNvSpPr/>
            <p:nvPr/>
          </p:nvSpPr>
          <p:spPr>
            <a:xfrm flipV="1">
              <a:off x="1533147" y="5224006"/>
              <a:ext cx="380810" cy="380810"/>
            </a:xfrm>
            <a:prstGeom prst="rect">
              <a:avLst/>
            </a:prstGeom>
            <a:solidFill>
              <a:srgbClr val="441D6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字魂105号-简雅黑" panose="00000500000000000000" pitchFamily="2" charset="-122"/>
                <a:ea typeface="字魂105号-简雅黑" panose="00000500000000000000" pitchFamily="2" charset="-122"/>
                <a:cs typeface="字魂105号-简雅黑" panose="00000500000000000000" pitchFamily="2" charset="-122"/>
              </a:endParaRPr>
            </a:p>
          </p:txBody>
        </p:sp>
        <p:sp>
          <p:nvSpPr>
            <p:cNvPr id="64" name="矩形 63">
              <a:extLst>
                <a:ext uri="{FF2B5EF4-FFF2-40B4-BE49-F238E27FC236}">
                  <a16:creationId xmlns:a16="http://schemas.microsoft.com/office/drawing/2014/main" id="{846D8C15-012F-4E1B-8D01-CEAD740688B4}"/>
                </a:ext>
              </a:extLst>
            </p:cNvPr>
            <p:cNvSpPr/>
            <p:nvPr/>
          </p:nvSpPr>
          <p:spPr>
            <a:xfrm flipV="1">
              <a:off x="2194424" y="5224006"/>
              <a:ext cx="380810" cy="380810"/>
            </a:xfrm>
            <a:prstGeom prst="rect">
              <a:avLst/>
            </a:prstGeom>
            <a:solidFill>
              <a:srgbClr val="441D61">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latin typeface="字魂105号-简雅黑" panose="00000500000000000000" pitchFamily="2" charset="-122"/>
                <a:ea typeface="字魂105号-简雅黑" panose="00000500000000000000" pitchFamily="2" charset="-122"/>
                <a:cs typeface="字魂105号-简雅黑" panose="00000500000000000000" pitchFamily="2" charset="-122"/>
              </a:endParaRPr>
            </a:p>
          </p:txBody>
        </p:sp>
        <p:sp>
          <p:nvSpPr>
            <p:cNvPr id="65" name="矩形 64">
              <a:extLst>
                <a:ext uri="{FF2B5EF4-FFF2-40B4-BE49-F238E27FC236}">
                  <a16:creationId xmlns:a16="http://schemas.microsoft.com/office/drawing/2014/main" id="{B8809F30-4FC4-47B3-A3DC-BD1D915197BB}"/>
                </a:ext>
              </a:extLst>
            </p:cNvPr>
            <p:cNvSpPr/>
            <p:nvPr/>
          </p:nvSpPr>
          <p:spPr>
            <a:xfrm flipV="1">
              <a:off x="2855702" y="5224006"/>
              <a:ext cx="380810" cy="380810"/>
            </a:xfrm>
            <a:prstGeom prst="rect">
              <a:avLst/>
            </a:prstGeom>
            <a:solidFill>
              <a:srgbClr val="441D6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字魂105号-简雅黑" panose="00000500000000000000" pitchFamily="2" charset="-122"/>
                <a:ea typeface="字魂105号-简雅黑" panose="00000500000000000000" pitchFamily="2" charset="-122"/>
                <a:cs typeface="字魂105号-简雅黑" panose="00000500000000000000" pitchFamily="2" charset="-122"/>
              </a:endParaRPr>
            </a:p>
          </p:txBody>
        </p:sp>
        <p:sp>
          <p:nvSpPr>
            <p:cNvPr id="66" name="矩形 65">
              <a:extLst>
                <a:ext uri="{FF2B5EF4-FFF2-40B4-BE49-F238E27FC236}">
                  <a16:creationId xmlns:a16="http://schemas.microsoft.com/office/drawing/2014/main" id="{0DD6797F-2D7D-4C39-8E94-C4F819BE87AA}"/>
                </a:ext>
              </a:extLst>
            </p:cNvPr>
            <p:cNvSpPr/>
            <p:nvPr/>
          </p:nvSpPr>
          <p:spPr>
            <a:xfrm flipV="1">
              <a:off x="3516980" y="5224006"/>
              <a:ext cx="380810" cy="380810"/>
            </a:xfrm>
            <a:prstGeom prst="rect">
              <a:avLst/>
            </a:prstGeom>
            <a:solidFill>
              <a:srgbClr val="441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字魂105号-简雅黑" panose="00000500000000000000" pitchFamily="2" charset="-122"/>
                <a:ea typeface="字魂105号-简雅黑" panose="00000500000000000000" pitchFamily="2" charset="-122"/>
                <a:cs typeface="字魂105号-简雅黑" panose="00000500000000000000" pitchFamily="2" charset="-122"/>
              </a:endParaRPr>
            </a:p>
          </p:txBody>
        </p:sp>
        <p:sp>
          <p:nvSpPr>
            <p:cNvPr id="67" name="矩形 66">
              <a:extLst>
                <a:ext uri="{FF2B5EF4-FFF2-40B4-BE49-F238E27FC236}">
                  <a16:creationId xmlns:a16="http://schemas.microsoft.com/office/drawing/2014/main" id="{2514FA78-499A-43DB-9485-58D446B29473}"/>
                </a:ext>
              </a:extLst>
            </p:cNvPr>
            <p:cNvSpPr/>
            <p:nvPr/>
          </p:nvSpPr>
          <p:spPr>
            <a:xfrm flipV="1">
              <a:off x="4214518" y="5224005"/>
              <a:ext cx="380810" cy="380810"/>
            </a:xfrm>
            <a:prstGeom prst="rect">
              <a:avLst/>
            </a:prstGeom>
            <a:solidFill>
              <a:srgbClr val="441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字魂105号-简雅黑" panose="00000500000000000000" pitchFamily="2" charset="-122"/>
                <a:ea typeface="字魂105号-简雅黑" panose="00000500000000000000" pitchFamily="2" charset="-122"/>
                <a:cs typeface="字魂105号-简雅黑" panose="00000500000000000000" pitchFamily="2" charset="-122"/>
              </a:endParaRPr>
            </a:p>
          </p:txBody>
        </p:sp>
      </p:grpSp>
      <p:sp>
        <p:nvSpPr>
          <p:cNvPr id="48" name="文本框 47">
            <a:extLst>
              <a:ext uri="{FF2B5EF4-FFF2-40B4-BE49-F238E27FC236}">
                <a16:creationId xmlns:a16="http://schemas.microsoft.com/office/drawing/2014/main" id="{1F9AADCA-4EEA-5344-9804-1BAE98BE6F29}"/>
              </a:ext>
            </a:extLst>
          </p:cNvPr>
          <p:cNvSpPr txBox="1"/>
          <p:nvPr/>
        </p:nvSpPr>
        <p:spPr>
          <a:xfrm>
            <a:off x="2249045" y="1185130"/>
            <a:ext cx="9919885" cy="461665"/>
          </a:xfrm>
          <a:prstGeom prst="rect">
            <a:avLst/>
          </a:prstGeom>
          <a:noFill/>
        </p:spPr>
        <p:txBody>
          <a:bodyPr wrap="square">
            <a:spAutoFit/>
          </a:bodyPr>
          <a:lstStyle/>
          <a:p>
            <a:r>
              <a:rPr lang="zh-CN" altLang="en-US" sz="2400" b="1" i="1" dirty="0">
                <a:solidFill>
                  <a:srgbClr val="565656"/>
                </a:solidFill>
                <a:latin typeface="Microsoft YaHei" panose="020B0503020204020204" pitchFamily="34" charset="-122"/>
                <a:ea typeface="Microsoft YaHei" panose="020B0503020204020204" pitchFamily="34" charset="-122"/>
              </a:rPr>
              <a:t>高效率完成专利盘点</a:t>
            </a:r>
            <a:endParaRPr lang="zh-CN" altLang="en-US" sz="2400" i="1" dirty="0"/>
          </a:p>
        </p:txBody>
      </p:sp>
      <p:grpSp>
        <p:nvGrpSpPr>
          <p:cNvPr id="16" name="组合 15">
            <a:extLst>
              <a:ext uri="{FF2B5EF4-FFF2-40B4-BE49-F238E27FC236}">
                <a16:creationId xmlns:a16="http://schemas.microsoft.com/office/drawing/2014/main" id="{B7C90ED6-180D-BB44-A0E7-23D7962D376A}"/>
              </a:ext>
            </a:extLst>
          </p:cNvPr>
          <p:cNvGrpSpPr/>
          <p:nvPr/>
        </p:nvGrpSpPr>
        <p:grpSpPr>
          <a:xfrm>
            <a:off x="4455016" y="3344234"/>
            <a:ext cx="1341742" cy="1343626"/>
            <a:chOff x="4454475" y="2459001"/>
            <a:chExt cx="1341742" cy="1343626"/>
          </a:xfrm>
        </p:grpSpPr>
        <p:sp>
          <p:nvSpPr>
            <p:cNvPr id="17" name="圆: 空心 16">
              <a:extLst>
                <a:ext uri="{FF2B5EF4-FFF2-40B4-BE49-F238E27FC236}">
                  <a16:creationId xmlns:a16="http://schemas.microsoft.com/office/drawing/2014/main" id="{D4A81F6E-41D8-4E40-A4DB-9DE5A07A1E94}"/>
                </a:ext>
              </a:extLst>
            </p:cNvPr>
            <p:cNvSpPr/>
            <p:nvPr/>
          </p:nvSpPr>
          <p:spPr>
            <a:xfrm>
              <a:off x="4454477" y="2460886"/>
              <a:ext cx="1341740" cy="1341741"/>
            </a:xfrm>
            <a:prstGeom prst="donut">
              <a:avLst>
                <a:gd name="adj" fmla="val 15945"/>
              </a:avLst>
            </a:prstGeom>
            <a:solidFill>
              <a:schemeClr val="bg2">
                <a:lumMod val="9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solidFill>
                  <a:schemeClr val="tx1"/>
                </a:solidFill>
              </a:endParaRPr>
            </a:p>
          </p:txBody>
        </p:sp>
        <p:sp>
          <p:nvSpPr>
            <p:cNvPr id="18" name="空心弧 17">
              <a:extLst>
                <a:ext uri="{FF2B5EF4-FFF2-40B4-BE49-F238E27FC236}">
                  <a16:creationId xmlns:a16="http://schemas.microsoft.com/office/drawing/2014/main" id="{E936DAB9-FDF2-AE4B-880A-4EBB9591DFD4}"/>
                </a:ext>
              </a:extLst>
            </p:cNvPr>
            <p:cNvSpPr/>
            <p:nvPr/>
          </p:nvSpPr>
          <p:spPr>
            <a:xfrm flipH="1">
              <a:off x="4454476" y="2459001"/>
              <a:ext cx="1341740" cy="1341741"/>
            </a:xfrm>
            <a:prstGeom prst="blockArc">
              <a:avLst>
                <a:gd name="adj1" fmla="val 18969341"/>
                <a:gd name="adj2" fmla="val 20638"/>
                <a:gd name="adj3" fmla="val 15959"/>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dirty="0">
                <a:solidFill>
                  <a:schemeClr val="tx1"/>
                </a:solidFill>
              </a:endParaRPr>
            </a:p>
          </p:txBody>
        </p:sp>
        <p:sp>
          <p:nvSpPr>
            <p:cNvPr id="19" name="iconfont-1187-868307">
              <a:extLst>
                <a:ext uri="{FF2B5EF4-FFF2-40B4-BE49-F238E27FC236}">
                  <a16:creationId xmlns:a16="http://schemas.microsoft.com/office/drawing/2014/main" id="{89D11144-6AFF-814E-8E79-0BC869D38853}"/>
                </a:ext>
              </a:extLst>
            </p:cNvPr>
            <p:cNvSpPr>
              <a:spLocks noChangeAspect="1"/>
            </p:cNvSpPr>
            <p:nvPr/>
          </p:nvSpPr>
          <p:spPr bwMode="auto">
            <a:xfrm>
              <a:off x="4974809" y="2790093"/>
              <a:ext cx="301071" cy="294729"/>
            </a:xfrm>
            <a:custGeom>
              <a:avLst/>
              <a:gdLst>
                <a:gd name="T0" fmla="*/ 2895 w 12754"/>
                <a:gd name="T1" fmla="*/ 3482 h 12486"/>
                <a:gd name="T2" fmla="*/ 6377 w 12754"/>
                <a:gd name="T3" fmla="*/ 0 h 12486"/>
                <a:gd name="T4" fmla="*/ 9859 w 12754"/>
                <a:gd name="T5" fmla="*/ 3482 h 12486"/>
                <a:gd name="T6" fmla="*/ 6377 w 12754"/>
                <a:gd name="T7" fmla="*/ 6963 h 12486"/>
                <a:gd name="T8" fmla="*/ 2895 w 12754"/>
                <a:gd name="T9" fmla="*/ 3482 h 12486"/>
                <a:gd name="T10" fmla="*/ 0 w 12754"/>
                <a:gd name="T11" fmla="*/ 12468 h 12486"/>
                <a:gd name="T12" fmla="*/ 3586 w 12754"/>
                <a:gd name="T13" fmla="*/ 7045 h 12486"/>
                <a:gd name="T14" fmla="*/ 6377 w 12754"/>
                <a:gd name="T15" fmla="*/ 8014 h 12486"/>
                <a:gd name="T16" fmla="*/ 9182 w 12754"/>
                <a:gd name="T17" fmla="*/ 7036 h 12486"/>
                <a:gd name="T18" fmla="*/ 12754 w 12754"/>
                <a:gd name="T19" fmla="*/ 12468 h 12486"/>
                <a:gd name="T20" fmla="*/ 0 w 12754"/>
                <a:gd name="T21" fmla="*/ 12468 h 12486"/>
                <a:gd name="T22" fmla="*/ 0 w 12754"/>
                <a:gd name="T23" fmla="*/ 12468 h 12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754" h="12486">
                  <a:moveTo>
                    <a:pt x="2895" y="3482"/>
                  </a:moveTo>
                  <a:cubicBezTo>
                    <a:pt x="2895" y="1562"/>
                    <a:pt x="4457" y="0"/>
                    <a:pt x="6377" y="0"/>
                  </a:cubicBezTo>
                  <a:cubicBezTo>
                    <a:pt x="8297" y="0"/>
                    <a:pt x="9859" y="1562"/>
                    <a:pt x="9859" y="3482"/>
                  </a:cubicBezTo>
                  <a:cubicBezTo>
                    <a:pt x="9859" y="5402"/>
                    <a:pt x="8297" y="6963"/>
                    <a:pt x="6377" y="6963"/>
                  </a:cubicBezTo>
                  <a:cubicBezTo>
                    <a:pt x="4457" y="6963"/>
                    <a:pt x="2895" y="5402"/>
                    <a:pt x="2895" y="3482"/>
                  </a:cubicBezTo>
                  <a:close/>
                  <a:moveTo>
                    <a:pt x="0" y="12468"/>
                  </a:moveTo>
                  <a:cubicBezTo>
                    <a:pt x="75" y="11626"/>
                    <a:pt x="479" y="8643"/>
                    <a:pt x="3586" y="7045"/>
                  </a:cubicBezTo>
                  <a:cubicBezTo>
                    <a:pt x="4356" y="7650"/>
                    <a:pt x="5324" y="8014"/>
                    <a:pt x="6377" y="8014"/>
                  </a:cubicBezTo>
                  <a:cubicBezTo>
                    <a:pt x="7436" y="8014"/>
                    <a:pt x="8409" y="7647"/>
                    <a:pt x="9182" y="7036"/>
                  </a:cubicBezTo>
                  <a:cubicBezTo>
                    <a:pt x="12302" y="8627"/>
                    <a:pt x="12678" y="11589"/>
                    <a:pt x="12754" y="12468"/>
                  </a:cubicBezTo>
                  <a:cubicBezTo>
                    <a:pt x="12736" y="12486"/>
                    <a:pt x="18" y="12470"/>
                    <a:pt x="0" y="12468"/>
                  </a:cubicBezTo>
                  <a:close/>
                  <a:moveTo>
                    <a:pt x="0" y="12468"/>
                  </a:moveTo>
                  <a:close/>
                </a:path>
              </a:pathLst>
            </a:custGeom>
            <a:solidFill>
              <a:srgbClr val="441D61"/>
            </a:solidFill>
            <a:ln>
              <a:noFill/>
            </a:ln>
          </p:spPr>
        </p:sp>
        <p:sp>
          <p:nvSpPr>
            <p:cNvPr id="20" name="空心弧 19">
              <a:extLst>
                <a:ext uri="{FF2B5EF4-FFF2-40B4-BE49-F238E27FC236}">
                  <a16:creationId xmlns:a16="http://schemas.microsoft.com/office/drawing/2014/main" id="{38B7454C-5735-E249-8ED9-9A4894138134}"/>
                </a:ext>
              </a:extLst>
            </p:cNvPr>
            <p:cNvSpPr/>
            <p:nvPr/>
          </p:nvSpPr>
          <p:spPr>
            <a:xfrm flipH="1">
              <a:off x="4454475" y="2459001"/>
              <a:ext cx="1341740" cy="1341741"/>
            </a:xfrm>
            <a:prstGeom prst="blockArc">
              <a:avLst>
                <a:gd name="adj1" fmla="val 13707081"/>
                <a:gd name="adj2" fmla="val 18968000"/>
                <a:gd name="adj3" fmla="val 15794"/>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dirty="0">
                <a:solidFill>
                  <a:schemeClr val="tx1"/>
                </a:solidFill>
              </a:endParaRPr>
            </a:p>
          </p:txBody>
        </p:sp>
        <p:sp>
          <p:nvSpPr>
            <p:cNvPr id="21" name="空心弧 20">
              <a:extLst>
                <a:ext uri="{FF2B5EF4-FFF2-40B4-BE49-F238E27FC236}">
                  <a16:creationId xmlns:a16="http://schemas.microsoft.com/office/drawing/2014/main" id="{6FF83961-7B09-0748-9F00-E397A172A42C}"/>
                </a:ext>
              </a:extLst>
            </p:cNvPr>
            <p:cNvSpPr/>
            <p:nvPr/>
          </p:nvSpPr>
          <p:spPr>
            <a:xfrm flipH="1">
              <a:off x="4454475" y="2459001"/>
              <a:ext cx="1341740" cy="1341741"/>
            </a:xfrm>
            <a:prstGeom prst="blockArc">
              <a:avLst>
                <a:gd name="adj1" fmla="val 7249350"/>
                <a:gd name="adj2" fmla="val 13729470"/>
                <a:gd name="adj3" fmla="val 15778"/>
              </a:avLst>
            </a:prstGeom>
            <a:solidFill>
              <a:srgbClr val="441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dirty="0">
                <a:solidFill>
                  <a:schemeClr val="tx1"/>
                </a:solidFill>
              </a:endParaRPr>
            </a:p>
          </p:txBody>
        </p:sp>
        <p:sp>
          <p:nvSpPr>
            <p:cNvPr id="22" name="文本框 21">
              <a:extLst>
                <a:ext uri="{FF2B5EF4-FFF2-40B4-BE49-F238E27FC236}">
                  <a16:creationId xmlns:a16="http://schemas.microsoft.com/office/drawing/2014/main" id="{E722D3AA-A3D8-4847-8791-9A387DF50A40}"/>
                </a:ext>
              </a:extLst>
            </p:cNvPr>
            <p:cNvSpPr txBox="1"/>
            <p:nvPr/>
          </p:nvSpPr>
          <p:spPr>
            <a:xfrm>
              <a:off x="4543969" y="3072314"/>
              <a:ext cx="1162754" cy="276999"/>
            </a:xfrm>
            <a:prstGeom prst="rect">
              <a:avLst/>
            </a:prstGeom>
            <a:noFill/>
          </p:spPr>
          <p:txBody>
            <a:bodyPr wrap="square" rtlCol="0">
              <a:spAutoFit/>
            </a:bodyPr>
            <a:lstStyle/>
            <a:p>
              <a:pPr algn="ctr"/>
              <a:r>
                <a:rPr lang="zh-CN" altLang="en-US" sz="1200" spc="100" dirty="0">
                  <a:solidFill>
                    <a:srgbClr val="441D61"/>
                  </a:solidFill>
                  <a:latin typeface="字魂105号-简雅黑" panose="00000500000000000000" pitchFamily="2" charset="-122"/>
                  <a:ea typeface="字魂105号-简雅黑" panose="00000500000000000000" pitchFamily="2" charset="-122"/>
                </a:rPr>
                <a:t>运用</a:t>
              </a:r>
            </a:p>
          </p:txBody>
        </p:sp>
      </p:grpSp>
      <p:grpSp>
        <p:nvGrpSpPr>
          <p:cNvPr id="23" name="组合 22">
            <a:extLst>
              <a:ext uri="{FF2B5EF4-FFF2-40B4-BE49-F238E27FC236}">
                <a16:creationId xmlns:a16="http://schemas.microsoft.com/office/drawing/2014/main" id="{ABDBB0C1-7550-5445-91B9-89268F3EAC07}"/>
              </a:ext>
            </a:extLst>
          </p:cNvPr>
          <p:cNvGrpSpPr/>
          <p:nvPr/>
        </p:nvGrpSpPr>
        <p:grpSpPr>
          <a:xfrm>
            <a:off x="6308894" y="4209404"/>
            <a:ext cx="1341742" cy="1343626"/>
            <a:chOff x="6387583" y="2459001"/>
            <a:chExt cx="1341742" cy="1343626"/>
          </a:xfrm>
        </p:grpSpPr>
        <p:sp>
          <p:nvSpPr>
            <p:cNvPr id="24" name="圆: 空心 51">
              <a:extLst>
                <a:ext uri="{FF2B5EF4-FFF2-40B4-BE49-F238E27FC236}">
                  <a16:creationId xmlns:a16="http://schemas.microsoft.com/office/drawing/2014/main" id="{6167ED77-4FF9-7746-B09E-BD0B9E3CE693}"/>
                </a:ext>
              </a:extLst>
            </p:cNvPr>
            <p:cNvSpPr/>
            <p:nvPr/>
          </p:nvSpPr>
          <p:spPr>
            <a:xfrm>
              <a:off x="6387585" y="2460886"/>
              <a:ext cx="1341740" cy="1341741"/>
            </a:xfrm>
            <a:prstGeom prst="donut">
              <a:avLst>
                <a:gd name="adj" fmla="val 15945"/>
              </a:avLst>
            </a:prstGeom>
            <a:solidFill>
              <a:schemeClr val="bg2">
                <a:lumMod val="9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solidFill>
                  <a:schemeClr val="tx1"/>
                </a:solidFill>
              </a:endParaRPr>
            </a:p>
          </p:txBody>
        </p:sp>
        <p:sp>
          <p:nvSpPr>
            <p:cNvPr id="25" name="空心弧 24">
              <a:extLst>
                <a:ext uri="{FF2B5EF4-FFF2-40B4-BE49-F238E27FC236}">
                  <a16:creationId xmlns:a16="http://schemas.microsoft.com/office/drawing/2014/main" id="{91CB3780-6E23-7549-97AB-89E58BC28607}"/>
                </a:ext>
              </a:extLst>
            </p:cNvPr>
            <p:cNvSpPr/>
            <p:nvPr/>
          </p:nvSpPr>
          <p:spPr>
            <a:xfrm flipH="1">
              <a:off x="6387584" y="2459001"/>
              <a:ext cx="1341740" cy="1341741"/>
            </a:xfrm>
            <a:prstGeom prst="blockArc">
              <a:avLst>
                <a:gd name="adj1" fmla="val 18969341"/>
                <a:gd name="adj2" fmla="val 20638"/>
                <a:gd name="adj3" fmla="val 15959"/>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dirty="0">
                <a:solidFill>
                  <a:schemeClr val="tx1"/>
                </a:solidFill>
              </a:endParaRPr>
            </a:p>
          </p:txBody>
        </p:sp>
        <p:sp>
          <p:nvSpPr>
            <p:cNvPr id="26" name="iconfont-1187-868307">
              <a:extLst>
                <a:ext uri="{FF2B5EF4-FFF2-40B4-BE49-F238E27FC236}">
                  <a16:creationId xmlns:a16="http://schemas.microsoft.com/office/drawing/2014/main" id="{9471CA63-5AF3-3249-83DE-3E82B9FA024F}"/>
                </a:ext>
              </a:extLst>
            </p:cNvPr>
            <p:cNvSpPr>
              <a:spLocks noChangeAspect="1"/>
            </p:cNvSpPr>
            <p:nvPr/>
          </p:nvSpPr>
          <p:spPr bwMode="auto">
            <a:xfrm>
              <a:off x="6907917" y="2790093"/>
              <a:ext cx="301071" cy="294729"/>
            </a:xfrm>
            <a:custGeom>
              <a:avLst/>
              <a:gdLst>
                <a:gd name="T0" fmla="*/ 2895 w 12754"/>
                <a:gd name="T1" fmla="*/ 3482 h 12486"/>
                <a:gd name="T2" fmla="*/ 6377 w 12754"/>
                <a:gd name="T3" fmla="*/ 0 h 12486"/>
                <a:gd name="T4" fmla="*/ 9859 w 12754"/>
                <a:gd name="T5" fmla="*/ 3482 h 12486"/>
                <a:gd name="T6" fmla="*/ 6377 w 12754"/>
                <a:gd name="T7" fmla="*/ 6963 h 12486"/>
                <a:gd name="T8" fmla="*/ 2895 w 12754"/>
                <a:gd name="T9" fmla="*/ 3482 h 12486"/>
                <a:gd name="T10" fmla="*/ 0 w 12754"/>
                <a:gd name="T11" fmla="*/ 12468 h 12486"/>
                <a:gd name="T12" fmla="*/ 3586 w 12754"/>
                <a:gd name="T13" fmla="*/ 7045 h 12486"/>
                <a:gd name="T14" fmla="*/ 6377 w 12754"/>
                <a:gd name="T15" fmla="*/ 8014 h 12486"/>
                <a:gd name="T16" fmla="*/ 9182 w 12754"/>
                <a:gd name="T17" fmla="*/ 7036 h 12486"/>
                <a:gd name="T18" fmla="*/ 12754 w 12754"/>
                <a:gd name="T19" fmla="*/ 12468 h 12486"/>
                <a:gd name="T20" fmla="*/ 0 w 12754"/>
                <a:gd name="T21" fmla="*/ 12468 h 12486"/>
                <a:gd name="T22" fmla="*/ 0 w 12754"/>
                <a:gd name="T23" fmla="*/ 12468 h 12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754" h="12486">
                  <a:moveTo>
                    <a:pt x="2895" y="3482"/>
                  </a:moveTo>
                  <a:cubicBezTo>
                    <a:pt x="2895" y="1562"/>
                    <a:pt x="4457" y="0"/>
                    <a:pt x="6377" y="0"/>
                  </a:cubicBezTo>
                  <a:cubicBezTo>
                    <a:pt x="8297" y="0"/>
                    <a:pt x="9859" y="1562"/>
                    <a:pt x="9859" y="3482"/>
                  </a:cubicBezTo>
                  <a:cubicBezTo>
                    <a:pt x="9859" y="5402"/>
                    <a:pt x="8297" y="6963"/>
                    <a:pt x="6377" y="6963"/>
                  </a:cubicBezTo>
                  <a:cubicBezTo>
                    <a:pt x="4457" y="6963"/>
                    <a:pt x="2895" y="5402"/>
                    <a:pt x="2895" y="3482"/>
                  </a:cubicBezTo>
                  <a:close/>
                  <a:moveTo>
                    <a:pt x="0" y="12468"/>
                  </a:moveTo>
                  <a:cubicBezTo>
                    <a:pt x="75" y="11626"/>
                    <a:pt x="479" y="8643"/>
                    <a:pt x="3586" y="7045"/>
                  </a:cubicBezTo>
                  <a:cubicBezTo>
                    <a:pt x="4356" y="7650"/>
                    <a:pt x="5324" y="8014"/>
                    <a:pt x="6377" y="8014"/>
                  </a:cubicBezTo>
                  <a:cubicBezTo>
                    <a:pt x="7436" y="8014"/>
                    <a:pt x="8409" y="7647"/>
                    <a:pt x="9182" y="7036"/>
                  </a:cubicBezTo>
                  <a:cubicBezTo>
                    <a:pt x="12302" y="8627"/>
                    <a:pt x="12678" y="11589"/>
                    <a:pt x="12754" y="12468"/>
                  </a:cubicBezTo>
                  <a:cubicBezTo>
                    <a:pt x="12736" y="12486"/>
                    <a:pt x="18" y="12470"/>
                    <a:pt x="0" y="12468"/>
                  </a:cubicBezTo>
                  <a:close/>
                  <a:moveTo>
                    <a:pt x="0" y="12468"/>
                  </a:moveTo>
                  <a:close/>
                </a:path>
              </a:pathLst>
            </a:custGeom>
            <a:solidFill>
              <a:srgbClr val="441D61"/>
            </a:solidFill>
            <a:ln>
              <a:noFill/>
            </a:ln>
          </p:spPr>
        </p:sp>
        <p:sp>
          <p:nvSpPr>
            <p:cNvPr id="27" name="空心弧 26">
              <a:extLst>
                <a:ext uri="{FF2B5EF4-FFF2-40B4-BE49-F238E27FC236}">
                  <a16:creationId xmlns:a16="http://schemas.microsoft.com/office/drawing/2014/main" id="{2407414C-0E5D-0F48-A8D0-7A8A65A29DA4}"/>
                </a:ext>
              </a:extLst>
            </p:cNvPr>
            <p:cNvSpPr/>
            <p:nvPr/>
          </p:nvSpPr>
          <p:spPr>
            <a:xfrm flipH="1">
              <a:off x="6387583" y="2459001"/>
              <a:ext cx="1341740" cy="1341741"/>
            </a:xfrm>
            <a:prstGeom prst="blockArc">
              <a:avLst>
                <a:gd name="adj1" fmla="val 13707081"/>
                <a:gd name="adj2" fmla="val 18968000"/>
                <a:gd name="adj3" fmla="val 15794"/>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dirty="0">
                <a:solidFill>
                  <a:schemeClr val="tx1"/>
                </a:solidFill>
              </a:endParaRPr>
            </a:p>
          </p:txBody>
        </p:sp>
        <p:sp>
          <p:nvSpPr>
            <p:cNvPr id="28" name="空心弧 27">
              <a:extLst>
                <a:ext uri="{FF2B5EF4-FFF2-40B4-BE49-F238E27FC236}">
                  <a16:creationId xmlns:a16="http://schemas.microsoft.com/office/drawing/2014/main" id="{BBC667CB-8314-F348-BC53-3692E3084936}"/>
                </a:ext>
              </a:extLst>
            </p:cNvPr>
            <p:cNvSpPr/>
            <p:nvPr/>
          </p:nvSpPr>
          <p:spPr>
            <a:xfrm flipH="1">
              <a:off x="6387583" y="2459001"/>
              <a:ext cx="1341740" cy="1341741"/>
            </a:xfrm>
            <a:prstGeom prst="blockArc">
              <a:avLst>
                <a:gd name="adj1" fmla="val 11386360"/>
                <a:gd name="adj2" fmla="val 13729470"/>
                <a:gd name="adj3" fmla="val 15778"/>
              </a:avLst>
            </a:prstGeom>
            <a:solidFill>
              <a:srgbClr val="441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dirty="0">
                <a:solidFill>
                  <a:schemeClr val="tx1"/>
                </a:solidFill>
              </a:endParaRPr>
            </a:p>
          </p:txBody>
        </p:sp>
        <p:sp>
          <p:nvSpPr>
            <p:cNvPr id="29" name="文本框 28">
              <a:extLst>
                <a:ext uri="{FF2B5EF4-FFF2-40B4-BE49-F238E27FC236}">
                  <a16:creationId xmlns:a16="http://schemas.microsoft.com/office/drawing/2014/main" id="{F8115223-3FC3-1245-8116-179DF2D1125E}"/>
                </a:ext>
              </a:extLst>
            </p:cNvPr>
            <p:cNvSpPr txBox="1"/>
            <p:nvPr/>
          </p:nvSpPr>
          <p:spPr>
            <a:xfrm>
              <a:off x="6477077" y="3072314"/>
              <a:ext cx="1162754" cy="276999"/>
            </a:xfrm>
            <a:prstGeom prst="rect">
              <a:avLst/>
            </a:prstGeom>
            <a:noFill/>
          </p:spPr>
          <p:txBody>
            <a:bodyPr wrap="square" rtlCol="0">
              <a:spAutoFit/>
            </a:bodyPr>
            <a:lstStyle/>
            <a:p>
              <a:pPr algn="ctr"/>
              <a:r>
                <a:rPr lang="zh-CN" altLang="en-US" sz="1200" spc="100" dirty="0">
                  <a:solidFill>
                    <a:srgbClr val="441D61"/>
                  </a:solidFill>
                  <a:latin typeface="字魂105号-简雅黑" panose="00000500000000000000" pitchFamily="2" charset="-122"/>
                  <a:ea typeface="字魂105号-简雅黑" panose="00000500000000000000" pitchFamily="2" charset="-122"/>
                </a:rPr>
                <a:t>运用</a:t>
              </a:r>
            </a:p>
          </p:txBody>
        </p:sp>
      </p:grpSp>
      <p:grpSp>
        <p:nvGrpSpPr>
          <p:cNvPr id="30" name="组合 29">
            <a:extLst>
              <a:ext uri="{FF2B5EF4-FFF2-40B4-BE49-F238E27FC236}">
                <a16:creationId xmlns:a16="http://schemas.microsoft.com/office/drawing/2014/main" id="{D2444336-C8C5-2441-AD19-EAEFDDE878B6}"/>
              </a:ext>
            </a:extLst>
          </p:cNvPr>
          <p:cNvGrpSpPr/>
          <p:nvPr/>
        </p:nvGrpSpPr>
        <p:grpSpPr>
          <a:xfrm>
            <a:off x="6317093" y="2494282"/>
            <a:ext cx="1341742" cy="1343626"/>
            <a:chOff x="6395782" y="4176267"/>
            <a:chExt cx="1341742" cy="1343626"/>
          </a:xfrm>
        </p:grpSpPr>
        <p:sp>
          <p:nvSpPr>
            <p:cNvPr id="31" name="圆: 空心 73">
              <a:extLst>
                <a:ext uri="{FF2B5EF4-FFF2-40B4-BE49-F238E27FC236}">
                  <a16:creationId xmlns:a16="http://schemas.microsoft.com/office/drawing/2014/main" id="{CEE13F4D-F495-C948-83CD-05A4BDC4367E}"/>
                </a:ext>
              </a:extLst>
            </p:cNvPr>
            <p:cNvSpPr/>
            <p:nvPr/>
          </p:nvSpPr>
          <p:spPr>
            <a:xfrm>
              <a:off x="6395784" y="4178152"/>
              <a:ext cx="1341740" cy="1341741"/>
            </a:xfrm>
            <a:prstGeom prst="donut">
              <a:avLst>
                <a:gd name="adj" fmla="val 15945"/>
              </a:avLst>
            </a:prstGeom>
            <a:solidFill>
              <a:schemeClr val="bg2">
                <a:lumMod val="9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solidFill>
                  <a:schemeClr val="tx1"/>
                </a:solidFill>
              </a:endParaRPr>
            </a:p>
          </p:txBody>
        </p:sp>
        <p:sp>
          <p:nvSpPr>
            <p:cNvPr id="32" name="空心弧 31">
              <a:extLst>
                <a:ext uri="{FF2B5EF4-FFF2-40B4-BE49-F238E27FC236}">
                  <a16:creationId xmlns:a16="http://schemas.microsoft.com/office/drawing/2014/main" id="{7936B8DE-9A38-D545-B632-0CA0CADE9250}"/>
                </a:ext>
              </a:extLst>
            </p:cNvPr>
            <p:cNvSpPr/>
            <p:nvPr/>
          </p:nvSpPr>
          <p:spPr>
            <a:xfrm flipH="1">
              <a:off x="6395783" y="4176267"/>
              <a:ext cx="1341740" cy="1341741"/>
            </a:xfrm>
            <a:prstGeom prst="blockArc">
              <a:avLst>
                <a:gd name="adj1" fmla="val 18969341"/>
                <a:gd name="adj2" fmla="val 20638"/>
                <a:gd name="adj3" fmla="val 15959"/>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dirty="0">
                <a:solidFill>
                  <a:schemeClr val="tx1"/>
                </a:solidFill>
              </a:endParaRPr>
            </a:p>
          </p:txBody>
        </p:sp>
        <p:sp>
          <p:nvSpPr>
            <p:cNvPr id="33" name="iconfont-1187-868307">
              <a:extLst>
                <a:ext uri="{FF2B5EF4-FFF2-40B4-BE49-F238E27FC236}">
                  <a16:creationId xmlns:a16="http://schemas.microsoft.com/office/drawing/2014/main" id="{981A3BCB-EEEA-3E41-9A08-C1EA6BBAEBB6}"/>
                </a:ext>
              </a:extLst>
            </p:cNvPr>
            <p:cNvSpPr>
              <a:spLocks noChangeAspect="1"/>
            </p:cNvSpPr>
            <p:nvPr/>
          </p:nvSpPr>
          <p:spPr bwMode="auto">
            <a:xfrm>
              <a:off x="6916116" y="4507359"/>
              <a:ext cx="301071" cy="294729"/>
            </a:xfrm>
            <a:custGeom>
              <a:avLst/>
              <a:gdLst>
                <a:gd name="T0" fmla="*/ 2895 w 12754"/>
                <a:gd name="T1" fmla="*/ 3482 h 12486"/>
                <a:gd name="T2" fmla="*/ 6377 w 12754"/>
                <a:gd name="T3" fmla="*/ 0 h 12486"/>
                <a:gd name="T4" fmla="*/ 9859 w 12754"/>
                <a:gd name="T5" fmla="*/ 3482 h 12486"/>
                <a:gd name="T6" fmla="*/ 6377 w 12754"/>
                <a:gd name="T7" fmla="*/ 6963 h 12486"/>
                <a:gd name="T8" fmla="*/ 2895 w 12754"/>
                <a:gd name="T9" fmla="*/ 3482 h 12486"/>
                <a:gd name="T10" fmla="*/ 0 w 12754"/>
                <a:gd name="T11" fmla="*/ 12468 h 12486"/>
                <a:gd name="T12" fmla="*/ 3586 w 12754"/>
                <a:gd name="T13" fmla="*/ 7045 h 12486"/>
                <a:gd name="T14" fmla="*/ 6377 w 12754"/>
                <a:gd name="T15" fmla="*/ 8014 h 12486"/>
                <a:gd name="T16" fmla="*/ 9182 w 12754"/>
                <a:gd name="T17" fmla="*/ 7036 h 12486"/>
                <a:gd name="T18" fmla="*/ 12754 w 12754"/>
                <a:gd name="T19" fmla="*/ 12468 h 12486"/>
                <a:gd name="T20" fmla="*/ 0 w 12754"/>
                <a:gd name="T21" fmla="*/ 12468 h 12486"/>
                <a:gd name="T22" fmla="*/ 0 w 12754"/>
                <a:gd name="T23" fmla="*/ 12468 h 12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754" h="12486">
                  <a:moveTo>
                    <a:pt x="2895" y="3482"/>
                  </a:moveTo>
                  <a:cubicBezTo>
                    <a:pt x="2895" y="1562"/>
                    <a:pt x="4457" y="0"/>
                    <a:pt x="6377" y="0"/>
                  </a:cubicBezTo>
                  <a:cubicBezTo>
                    <a:pt x="8297" y="0"/>
                    <a:pt x="9859" y="1562"/>
                    <a:pt x="9859" y="3482"/>
                  </a:cubicBezTo>
                  <a:cubicBezTo>
                    <a:pt x="9859" y="5402"/>
                    <a:pt x="8297" y="6963"/>
                    <a:pt x="6377" y="6963"/>
                  </a:cubicBezTo>
                  <a:cubicBezTo>
                    <a:pt x="4457" y="6963"/>
                    <a:pt x="2895" y="5402"/>
                    <a:pt x="2895" y="3482"/>
                  </a:cubicBezTo>
                  <a:close/>
                  <a:moveTo>
                    <a:pt x="0" y="12468"/>
                  </a:moveTo>
                  <a:cubicBezTo>
                    <a:pt x="75" y="11626"/>
                    <a:pt x="479" y="8643"/>
                    <a:pt x="3586" y="7045"/>
                  </a:cubicBezTo>
                  <a:cubicBezTo>
                    <a:pt x="4356" y="7650"/>
                    <a:pt x="5324" y="8014"/>
                    <a:pt x="6377" y="8014"/>
                  </a:cubicBezTo>
                  <a:cubicBezTo>
                    <a:pt x="7436" y="8014"/>
                    <a:pt x="8409" y="7647"/>
                    <a:pt x="9182" y="7036"/>
                  </a:cubicBezTo>
                  <a:cubicBezTo>
                    <a:pt x="12302" y="8627"/>
                    <a:pt x="12678" y="11589"/>
                    <a:pt x="12754" y="12468"/>
                  </a:cubicBezTo>
                  <a:cubicBezTo>
                    <a:pt x="12736" y="12486"/>
                    <a:pt x="18" y="12470"/>
                    <a:pt x="0" y="12468"/>
                  </a:cubicBezTo>
                  <a:close/>
                  <a:moveTo>
                    <a:pt x="0" y="12468"/>
                  </a:moveTo>
                  <a:close/>
                </a:path>
              </a:pathLst>
            </a:custGeom>
            <a:solidFill>
              <a:srgbClr val="441D61"/>
            </a:solidFill>
            <a:ln>
              <a:noFill/>
            </a:ln>
          </p:spPr>
        </p:sp>
        <p:sp>
          <p:nvSpPr>
            <p:cNvPr id="34" name="空心弧 33">
              <a:extLst>
                <a:ext uri="{FF2B5EF4-FFF2-40B4-BE49-F238E27FC236}">
                  <a16:creationId xmlns:a16="http://schemas.microsoft.com/office/drawing/2014/main" id="{9646485A-81D4-B547-BB17-02F39819E679}"/>
                </a:ext>
              </a:extLst>
            </p:cNvPr>
            <p:cNvSpPr/>
            <p:nvPr/>
          </p:nvSpPr>
          <p:spPr>
            <a:xfrm flipH="1">
              <a:off x="6395782" y="4176267"/>
              <a:ext cx="1341740" cy="1341741"/>
            </a:xfrm>
            <a:prstGeom prst="blockArc">
              <a:avLst>
                <a:gd name="adj1" fmla="val 13707081"/>
                <a:gd name="adj2" fmla="val 18968000"/>
                <a:gd name="adj3" fmla="val 15794"/>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dirty="0">
                <a:solidFill>
                  <a:schemeClr val="tx1"/>
                </a:solidFill>
              </a:endParaRPr>
            </a:p>
          </p:txBody>
        </p:sp>
        <p:sp>
          <p:nvSpPr>
            <p:cNvPr id="35" name="空心弧 34">
              <a:extLst>
                <a:ext uri="{FF2B5EF4-FFF2-40B4-BE49-F238E27FC236}">
                  <a16:creationId xmlns:a16="http://schemas.microsoft.com/office/drawing/2014/main" id="{2E685DB9-18DB-394D-827D-F212A6E4A690}"/>
                </a:ext>
              </a:extLst>
            </p:cNvPr>
            <p:cNvSpPr/>
            <p:nvPr/>
          </p:nvSpPr>
          <p:spPr>
            <a:xfrm flipH="1">
              <a:off x="6395782" y="4176267"/>
              <a:ext cx="1341740" cy="1341741"/>
            </a:xfrm>
            <a:prstGeom prst="blockArc">
              <a:avLst>
                <a:gd name="adj1" fmla="val 1396060"/>
                <a:gd name="adj2" fmla="val 13729470"/>
                <a:gd name="adj3" fmla="val 15778"/>
              </a:avLst>
            </a:prstGeom>
            <a:solidFill>
              <a:srgbClr val="441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dirty="0">
                <a:solidFill>
                  <a:schemeClr val="tx1"/>
                </a:solidFill>
              </a:endParaRPr>
            </a:p>
          </p:txBody>
        </p:sp>
        <p:sp>
          <p:nvSpPr>
            <p:cNvPr id="36" name="文本框 35">
              <a:extLst>
                <a:ext uri="{FF2B5EF4-FFF2-40B4-BE49-F238E27FC236}">
                  <a16:creationId xmlns:a16="http://schemas.microsoft.com/office/drawing/2014/main" id="{C7057E76-4F1E-DE4C-8925-C3EE62B90996}"/>
                </a:ext>
              </a:extLst>
            </p:cNvPr>
            <p:cNvSpPr txBox="1"/>
            <p:nvPr/>
          </p:nvSpPr>
          <p:spPr>
            <a:xfrm>
              <a:off x="6485276" y="4789580"/>
              <a:ext cx="1162754" cy="276999"/>
            </a:xfrm>
            <a:prstGeom prst="rect">
              <a:avLst/>
            </a:prstGeom>
            <a:noFill/>
          </p:spPr>
          <p:txBody>
            <a:bodyPr wrap="square" rtlCol="0">
              <a:spAutoFit/>
            </a:bodyPr>
            <a:lstStyle/>
            <a:p>
              <a:pPr algn="ctr"/>
              <a:r>
                <a:rPr lang="zh-CN" altLang="en-US" sz="1200" spc="100" dirty="0">
                  <a:solidFill>
                    <a:srgbClr val="441D61"/>
                  </a:solidFill>
                  <a:latin typeface="字魂105号-简雅黑" panose="00000500000000000000" pitchFamily="2" charset="-122"/>
                  <a:ea typeface="字魂105号-简雅黑" panose="00000500000000000000" pitchFamily="2" charset="-122"/>
                </a:rPr>
                <a:t>运用</a:t>
              </a:r>
            </a:p>
          </p:txBody>
        </p:sp>
      </p:grpSp>
      <p:sp>
        <p:nvSpPr>
          <p:cNvPr id="37" name="文本框 15">
            <a:extLst>
              <a:ext uri="{FF2B5EF4-FFF2-40B4-BE49-F238E27FC236}">
                <a16:creationId xmlns:a16="http://schemas.microsoft.com/office/drawing/2014/main" id="{D8CF4211-8955-4D58-9891-9CB5978192DF}"/>
              </a:ext>
            </a:extLst>
          </p:cNvPr>
          <p:cNvSpPr txBox="1"/>
          <p:nvPr/>
        </p:nvSpPr>
        <p:spPr>
          <a:xfrm>
            <a:off x="445881" y="2252574"/>
            <a:ext cx="3740695" cy="3269613"/>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zh-CN" altLang="en-US" sz="2000" b="1" kern="0" dirty="0">
                <a:solidFill>
                  <a:srgbClr val="FF0000"/>
                </a:solidFill>
                <a:latin typeface="微软雅黑" panose="020B0503020204020204" pitchFamily="34" charset="-122"/>
                <a:ea typeface="微软雅黑" panose="020B0503020204020204" pitchFamily="34" charset="-122"/>
                <a:cs typeface="+mn-ea"/>
              </a:rPr>
              <a:t>科研人员（团队）</a:t>
            </a:r>
            <a:endParaRPr lang="en-US" altLang="zh-CN" sz="2000" b="1" kern="0" dirty="0">
              <a:solidFill>
                <a:schemeClr val="tx1">
                  <a:lumMod val="65000"/>
                  <a:lumOff val="35000"/>
                </a:schemeClr>
              </a:solidFill>
              <a:latin typeface="微软雅黑" panose="020B0503020204020204" pitchFamily="34" charset="-122"/>
              <a:ea typeface="微软雅黑" panose="020B0503020204020204" pitchFamily="34" charset="-122"/>
              <a:cs typeface="+mn-ea"/>
            </a:endParaRPr>
          </a:p>
          <a:p>
            <a:pPr>
              <a:lnSpc>
                <a:spcPct val="150000"/>
              </a:lnSpc>
            </a:pPr>
            <a:r>
              <a:rPr lang="en-US" altLang="zh-CN" sz="2000" b="1" kern="0" dirty="0">
                <a:solidFill>
                  <a:schemeClr val="tx1">
                    <a:lumMod val="65000"/>
                    <a:lumOff val="35000"/>
                  </a:schemeClr>
                </a:solidFill>
                <a:latin typeface="微软雅黑" panose="020B0503020204020204" pitchFamily="34" charset="-122"/>
                <a:ea typeface="微软雅黑" panose="020B0503020204020204" pitchFamily="34" charset="-122"/>
                <a:cs typeface="+mn-ea"/>
              </a:rPr>
              <a:t>1</a:t>
            </a:r>
            <a:r>
              <a:rPr lang="zh-CN" altLang="en-US" sz="2000" b="1" kern="0" dirty="0">
                <a:solidFill>
                  <a:schemeClr val="tx1">
                    <a:lumMod val="65000"/>
                    <a:lumOff val="35000"/>
                  </a:schemeClr>
                </a:solidFill>
                <a:latin typeface="微软雅黑" panose="020B0503020204020204" pitchFamily="34" charset="-122"/>
                <a:ea typeface="微软雅黑" panose="020B0503020204020204" pitchFamily="34" charset="-122"/>
                <a:cs typeface="+mn-ea"/>
              </a:rPr>
              <a:t>、确定专利实施状态和转化运用意向；</a:t>
            </a:r>
            <a:endParaRPr lang="en-US" altLang="zh-CN" sz="2000" b="1" kern="0" dirty="0">
              <a:solidFill>
                <a:schemeClr val="tx1">
                  <a:lumMod val="65000"/>
                  <a:lumOff val="35000"/>
                </a:schemeClr>
              </a:solidFill>
              <a:latin typeface="微软雅黑" panose="020B0503020204020204" pitchFamily="34" charset="-122"/>
              <a:ea typeface="微软雅黑" panose="020B0503020204020204" pitchFamily="34" charset="-122"/>
              <a:cs typeface="+mn-ea"/>
            </a:endParaRPr>
          </a:p>
          <a:p>
            <a:pPr>
              <a:lnSpc>
                <a:spcPct val="150000"/>
              </a:lnSpc>
            </a:pPr>
            <a:r>
              <a:rPr lang="en-US" altLang="zh-CN" sz="2000" b="1" kern="0" dirty="0">
                <a:solidFill>
                  <a:schemeClr val="tx1">
                    <a:lumMod val="65000"/>
                    <a:lumOff val="35000"/>
                  </a:schemeClr>
                </a:solidFill>
                <a:latin typeface="微软雅黑" panose="020B0503020204020204" pitchFamily="34" charset="-122"/>
                <a:ea typeface="微软雅黑" panose="020B0503020204020204" pitchFamily="34" charset="-122"/>
                <a:cs typeface="+mn-ea"/>
              </a:rPr>
              <a:t>2</a:t>
            </a:r>
            <a:r>
              <a:rPr lang="zh-CN" altLang="en-US" sz="2000" b="1" kern="0" dirty="0">
                <a:solidFill>
                  <a:schemeClr val="tx1">
                    <a:lumMod val="65000"/>
                    <a:lumOff val="35000"/>
                  </a:schemeClr>
                </a:solidFill>
                <a:latin typeface="微软雅黑" panose="020B0503020204020204" pitchFamily="34" charset="-122"/>
                <a:ea typeface="微软雅黑" panose="020B0503020204020204" pitchFamily="34" charset="-122"/>
                <a:cs typeface="+mn-ea"/>
              </a:rPr>
              <a:t>、评价技术成熟度和专利价值</a:t>
            </a:r>
            <a:endParaRPr lang="en-US" altLang="zh-CN" sz="2000" b="1" kern="0" dirty="0">
              <a:solidFill>
                <a:schemeClr val="tx1">
                  <a:lumMod val="65000"/>
                  <a:lumOff val="35000"/>
                </a:schemeClr>
              </a:solidFill>
              <a:latin typeface="微软雅黑" panose="020B0503020204020204" pitchFamily="34" charset="-122"/>
              <a:ea typeface="微软雅黑" panose="020B0503020204020204" pitchFamily="34" charset="-122"/>
              <a:cs typeface="+mn-ea"/>
            </a:endParaRPr>
          </a:p>
          <a:p>
            <a:pPr>
              <a:lnSpc>
                <a:spcPct val="150000"/>
              </a:lnSpc>
            </a:pPr>
            <a:r>
              <a:rPr lang="en-US" altLang="zh-CN" sz="2000" b="1" kern="0" dirty="0">
                <a:solidFill>
                  <a:schemeClr val="tx1">
                    <a:lumMod val="65000"/>
                    <a:lumOff val="35000"/>
                  </a:schemeClr>
                </a:solidFill>
                <a:latin typeface="微软雅黑" panose="020B0503020204020204" pitchFamily="34" charset="-122"/>
                <a:ea typeface="微软雅黑" panose="020B0503020204020204" pitchFamily="34" charset="-122"/>
                <a:cs typeface="+mn-ea"/>
              </a:rPr>
              <a:t>3</a:t>
            </a:r>
            <a:r>
              <a:rPr lang="zh-CN" altLang="en-US" sz="2000" b="1" kern="0" dirty="0">
                <a:solidFill>
                  <a:schemeClr val="tx1">
                    <a:lumMod val="65000"/>
                    <a:lumOff val="35000"/>
                  </a:schemeClr>
                </a:solidFill>
                <a:latin typeface="微软雅黑" panose="020B0503020204020204" pitchFamily="34" charset="-122"/>
                <a:ea typeface="微软雅黑" panose="020B0503020204020204" pitchFamily="34" charset="-122"/>
                <a:cs typeface="+mn-ea"/>
              </a:rPr>
              <a:t>、对专利对应产品、技术优势、性能指标、产业化前景进行定性描述</a:t>
            </a:r>
          </a:p>
        </p:txBody>
      </p:sp>
      <p:sp>
        <p:nvSpPr>
          <p:cNvPr id="38" name="文本框 15">
            <a:extLst>
              <a:ext uri="{FF2B5EF4-FFF2-40B4-BE49-F238E27FC236}">
                <a16:creationId xmlns:a16="http://schemas.microsoft.com/office/drawing/2014/main" id="{EFA2539E-2569-4973-A871-7ABDB01D7295}"/>
              </a:ext>
            </a:extLst>
          </p:cNvPr>
          <p:cNvSpPr txBox="1"/>
          <p:nvPr/>
        </p:nvSpPr>
        <p:spPr>
          <a:xfrm>
            <a:off x="7874188" y="1462390"/>
            <a:ext cx="3985174" cy="152073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zh-CN" altLang="en-US" b="1" kern="0" dirty="0">
                <a:solidFill>
                  <a:srgbClr val="FF0000"/>
                </a:solidFill>
                <a:latin typeface="微软雅黑" panose="020B0503020204020204" pitchFamily="34" charset="-122"/>
                <a:ea typeface="微软雅黑" panose="020B0503020204020204" pitchFamily="34" charset="-122"/>
                <a:cs typeface="+mn-ea"/>
              </a:rPr>
              <a:t>高校和科研机构管理知识产权的部门</a:t>
            </a:r>
            <a:endParaRPr lang="en-US" altLang="zh-CN" b="1" kern="0" dirty="0">
              <a:solidFill>
                <a:srgbClr val="FF0000"/>
              </a:solidFill>
              <a:latin typeface="微软雅黑" panose="020B0503020204020204" pitchFamily="34" charset="-122"/>
              <a:ea typeface="微软雅黑" panose="020B0503020204020204" pitchFamily="34" charset="-122"/>
              <a:cs typeface="+mn-ea"/>
            </a:endParaRPr>
          </a:p>
          <a:p>
            <a:pPr>
              <a:lnSpc>
                <a:spcPct val="150000"/>
              </a:lnSpc>
            </a:pPr>
            <a:r>
              <a:rPr lang="en-US" altLang="zh-CN" b="1" kern="0" dirty="0">
                <a:solidFill>
                  <a:schemeClr val="tx1">
                    <a:lumMod val="65000"/>
                    <a:lumOff val="35000"/>
                  </a:schemeClr>
                </a:solidFill>
                <a:latin typeface="微软雅黑" panose="020B0503020204020204" pitchFamily="34" charset="-122"/>
                <a:ea typeface="微软雅黑" panose="020B0503020204020204" pitchFamily="34" charset="-122"/>
                <a:cs typeface="+mn-ea"/>
              </a:rPr>
              <a:t>1</a:t>
            </a:r>
            <a:r>
              <a:rPr lang="zh-CN" altLang="en-US" b="1" kern="0" dirty="0">
                <a:solidFill>
                  <a:schemeClr val="tx1">
                    <a:lumMod val="65000"/>
                    <a:lumOff val="35000"/>
                  </a:schemeClr>
                </a:solidFill>
                <a:latin typeface="微软雅黑" panose="020B0503020204020204" pitchFamily="34" charset="-122"/>
                <a:ea typeface="微软雅黑" panose="020B0503020204020204" pitchFamily="34" charset="-122"/>
                <a:cs typeface="+mn-ea"/>
              </a:rPr>
              <a:t>、对盘点结果进行</a:t>
            </a:r>
            <a:r>
              <a:rPr lang="zh-CN" altLang="en-US" sz="2800" b="1" kern="0" dirty="0">
                <a:solidFill>
                  <a:srgbClr val="FF0000"/>
                </a:solidFill>
                <a:latin typeface="微软雅黑" panose="020B0503020204020204" pitchFamily="34" charset="-122"/>
                <a:ea typeface="微软雅黑" panose="020B0503020204020204" pitchFamily="34" charset="-122"/>
                <a:cs typeface="+mn-ea"/>
              </a:rPr>
              <a:t>审核确认</a:t>
            </a:r>
            <a:r>
              <a:rPr lang="zh-CN" altLang="en-US" b="1" kern="0" dirty="0">
                <a:solidFill>
                  <a:schemeClr val="tx1">
                    <a:lumMod val="65000"/>
                    <a:lumOff val="35000"/>
                  </a:schemeClr>
                </a:solidFill>
                <a:latin typeface="微软雅黑" panose="020B0503020204020204" pitchFamily="34" charset="-122"/>
                <a:ea typeface="微软雅黑" panose="020B0503020204020204" pitchFamily="34" charset="-122"/>
                <a:cs typeface="+mn-ea"/>
              </a:rPr>
              <a:t>，形成全省专利转化资源库</a:t>
            </a:r>
          </a:p>
        </p:txBody>
      </p:sp>
      <p:sp>
        <p:nvSpPr>
          <p:cNvPr id="39" name="文本框 15">
            <a:extLst>
              <a:ext uri="{FF2B5EF4-FFF2-40B4-BE49-F238E27FC236}">
                <a16:creationId xmlns:a16="http://schemas.microsoft.com/office/drawing/2014/main" id="{8BC82949-64EA-4D60-8198-55A089039CBB}"/>
              </a:ext>
            </a:extLst>
          </p:cNvPr>
          <p:cNvSpPr txBox="1"/>
          <p:nvPr/>
        </p:nvSpPr>
        <p:spPr>
          <a:xfrm>
            <a:off x="7874188" y="3030373"/>
            <a:ext cx="3985174" cy="128990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en-US" altLang="zh-CN" b="1" kern="0" dirty="0">
                <a:solidFill>
                  <a:schemeClr val="tx1">
                    <a:lumMod val="65000"/>
                    <a:lumOff val="35000"/>
                  </a:schemeClr>
                </a:solidFill>
                <a:latin typeface="微软雅黑" panose="020B0503020204020204" pitchFamily="34" charset="-122"/>
                <a:ea typeface="微软雅黑" panose="020B0503020204020204" pitchFamily="34" charset="-122"/>
                <a:cs typeface="+mn-ea"/>
              </a:rPr>
              <a:t>2</a:t>
            </a:r>
            <a:r>
              <a:rPr lang="zh-CN" altLang="en-US" b="1" kern="0" dirty="0">
                <a:solidFill>
                  <a:schemeClr val="tx1">
                    <a:lumMod val="65000"/>
                    <a:lumOff val="35000"/>
                  </a:schemeClr>
                </a:solidFill>
                <a:latin typeface="微软雅黑" panose="020B0503020204020204" pitchFamily="34" charset="-122"/>
                <a:ea typeface="微软雅黑" panose="020B0503020204020204" pitchFamily="34" charset="-122"/>
                <a:cs typeface="+mn-ea"/>
              </a:rPr>
              <a:t>、建立完善专利盘点动态长效机制，对</a:t>
            </a:r>
            <a:r>
              <a:rPr lang="en-US" altLang="zh-CN" b="1" kern="0" dirty="0">
                <a:solidFill>
                  <a:schemeClr val="tx1">
                    <a:lumMod val="65000"/>
                    <a:lumOff val="35000"/>
                  </a:schemeClr>
                </a:solidFill>
                <a:latin typeface="微软雅黑" panose="020B0503020204020204" pitchFamily="34" charset="-122"/>
                <a:ea typeface="微软雅黑" panose="020B0503020204020204" pitchFamily="34" charset="-122"/>
                <a:cs typeface="+mn-ea"/>
              </a:rPr>
              <a:t>2024</a:t>
            </a:r>
            <a:r>
              <a:rPr lang="zh-CN" altLang="en-US" b="1" kern="0" dirty="0">
                <a:solidFill>
                  <a:schemeClr val="tx1">
                    <a:lumMod val="65000"/>
                    <a:lumOff val="35000"/>
                  </a:schemeClr>
                </a:solidFill>
                <a:latin typeface="微软雅黑" panose="020B0503020204020204" pitchFamily="34" charset="-122"/>
                <a:ea typeface="微软雅黑" panose="020B0503020204020204" pitchFamily="34" charset="-122"/>
                <a:cs typeface="+mn-ea"/>
              </a:rPr>
              <a:t>年及以后授权的专利，及时纳入盘点范围，定期持续开展盘点工作。</a:t>
            </a:r>
          </a:p>
        </p:txBody>
      </p:sp>
      <p:grpSp>
        <p:nvGrpSpPr>
          <p:cNvPr id="40" name="组合 39">
            <a:extLst>
              <a:ext uri="{FF2B5EF4-FFF2-40B4-BE49-F238E27FC236}">
                <a16:creationId xmlns:a16="http://schemas.microsoft.com/office/drawing/2014/main" id="{A0D4C436-49D3-43E0-BFF2-8C02275C9260}"/>
              </a:ext>
            </a:extLst>
          </p:cNvPr>
          <p:cNvGrpSpPr/>
          <p:nvPr/>
        </p:nvGrpSpPr>
        <p:grpSpPr>
          <a:xfrm rot="19176512">
            <a:off x="2075131" y="4656038"/>
            <a:ext cx="2726305" cy="962167"/>
            <a:chOff x="2249045" y="5214945"/>
            <a:chExt cx="2726305" cy="962167"/>
          </a:xfrm>
        </p:grpSpPr>
        <p:sp>
          <p:nvSpPr>
            <p:cNvPr id="41" name="矩形 40">
              <a:extLst>
                <a:ext uri="{FF2B5EF4-FFF2-40B4-BE49-F238E27FC236}">
                  <a16:creationId xmlns:a16="http://schemas.microsoft.com/office/drawing/2014/main" id="{5D6BD49F-A42C-421F-A09F-EEED66E47685}"/>
                </a:ext>
              </a:extLst>
            </p:cNvPr>
            <p:cNvSpPr/>
            <p:nvPr/>
          </p:nvSpPr>
          <p:spPr>
            <a:xfrm>
              <a:off x="2249045" y="5214945"/>
              <a:ext cx="2726305" cy="962167"/>
            </a:xfrm>
            <a:prstGeom prst="rect">
              <a:avLst/>
            </a:prstGeom>
            <a:noFill/>
            <a:ln w="38100" cap="flat" cmpd="sng" algn="ctr">
              <a:solidFill>
                <a:srgbClr val="C0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zh-CN" altLang="en-US"/>
            </a:p>
          </p:txBody>
        </p:sp>
        <p:sp>
          <p:nvSpPr>
            <p:cNvPr id="42" name="矩形 41">
              <a:extLst>
                <a:ext uri="{FF2B5EF4-FFF2-40B4-BE49-F238E27FC236}">
                  <a16:creationId xmlns:a16="http://schemas.microsoft.com/office/drawing/2014/main" id="{9EA5BD9B-5FB2-4E7B-A161-3A0165080372}"/>
                </a:ext>
              </a:extLst>
            </p:cNvPr>
            <p:cNvSpPr/>
            <p:nvPr/>
          </p:nvSpPr>
          <p:spPr>
            <a:xfrm>
              <a:off x="2295971" y="5342085"/>
              <a:ext cx="2632452" cy="707886"/>
            </a:xfrm>
            <a:prstGeom prst="rect">
              <a:avLst/>
            </a:prstGeom>
          </p:spPr>
          <p:txBody>
            <a:bodyPr wrap="none">
              <a:spAutoFit/>
            </a:bodyPr>
            <a:lstStyle/>
            <a:p>
              <a:r>
                <a:rPr lang="zh-CN" altLang="en-US" sz="4000" b="1" kern="0" dirty="0">
                  <a:solidFill>
                    <a:srgbClr val="C00000"/>
                  </a:solidFill>
                  <a:effectLst>
                    <a:outerShdw blurRad="38100" dist="38100" dir="2700000" algn="tl">
                      <a:srgbClr val="000000">
                        <a:alpha val="43137"/>
                      </a:srgbClr>
                    </a:outerShdw>
                  </a:effectLst>
                  <a:latin typeface="方正隶变_GBK" panose="03000509000000000000" pitchFamily="65" charset="-122"/>
                  <a:ea typeface="方正隶变_GBK" panose="03000509000000000000" pitchFamily="65" charset="-122"/>
                  <a:cs typeface="+mn-ea"/>
                </a:rPr>
                <a:t>重 中 之 重</a:t>
              </a:r>
              <a:endParaRPr lang="zh-CN" altLang="en-US" sz="4000" dirty="0">
                <a:solidFill>
                  <a:srgbClr val="C00000"/>
                </a:solidFill>
                <a:effectLst>
                  <a:outerShdw blurRad="38100" dist="38100" dir="2700000" algn="tl">
                    <a:srgbClr val="000000">
                      <a:alpha val="43137"/>
                    </a:srgbClr>
                  </a:outerShdw>
                </a:effectLst>
                <a:latin typeface="方正隶变_GBK" panose="03000509000000000000" pitchFamily="65" charset="-122"/>
                <a:ea typeface="方正隶变_GBK" panose="03000509000000000000" pitchFamily="65" charset="-122"/>
              </a:endParaRPr>
            </a:p>
          </p:txBody>
        </p:sp>
      </p:grpSp>
    </p:spTree>
    <p:extLst>
      <p:ext uri="{BB962C8B-B14F-4D97-AF65-F5344CB8AC3E}">
        <p14:creationId xmlns:p14="http://schemas.microsoft.com/office/powerpoint/2010/main" val="22817490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 name="组合 46">
            <a:extLst>
              <a:ext uri="{FF2B5EF4-FFF2-40B4-BE49-F238E27FC236}">
                <a16:creationId xmlns:a16="http://schemas.microsoft.com/office/drawing/2014/main" id="{3361CB2F-97BE-42C5-9C65-B8FEBFE71E99}"/>
              </a:ext>
            </a:extLst>
          </p:cNvPr>
          <p:cNvGrpSpPr/>
          <p:nvPr/>
        </p:nvGrpSpPr>
        <p:grpSpPr>
          <a:xfrm flipH="1">
            <a:off x="531627" y="1338107"/>
            <a:ext cx="1522519" cy="155713"/>
            <a:chOff x="871869" y="5224005"/>
            <a:chExt cx="3723459" cy="380811"/>
          </a:xfrm>
        </p:grpSpPr>
        <p:sp>
          <p:nvSpPr>
            <p:cNvPr id="62" name="矩形 61">
              <a:extLst>
                <a:ext uri="{FF2B5EF4-FFF2-40B4-BE49-F238E27FC236}">
                  <a16:creationId xmlns:a16="http://schemas.microsoft.com/office/drawing/2014/main" id="{2CAF1C9A-26D5-4B86-90D3-50AC0B99B5E0}"/>
                </a:ext>
              </a:extLst>
            </p:cNvPr>
            <p:cNvSpPr/>
            <p:nvPr/>
          </p:nvSpPr>
          <p:spPr>
            <a:xfrm flipV="1">
              <a:off x="871869" y="5224006"/>
              <a:ext cx="380810" cy="380810"/>
            </a:xfrm>
            <a:prstGeom prst="rect">
              <a:avLst/>
            </a:prstGeom>
            <a:solidFill>
              <a:srgbClr val="441D61">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字魂105号-简雅黑" panose="00000500000000000000" pitchFamily="2" charset="-122"/>
                <a:ea typeface="字魂105号-简雅黑" panose="00000500000000000000" pitchFamily="2" charset="-122"/>
                <a:cs typeface="字魂105号-简雅黑" panose="00000500000000000000" pitchFamily="2" charset="-122"/>
              </a:endParaRPr>
            </a:p>
          </p:txBody>
        </p:sp>
        <p:sp>
          <p:nvSpPr>
            <p:cNvPr id="63" name="矩形 62">
              <a:extLst>
                <a:ext uri="{FF2B5EF4-FFF2-40B4-BE49-F238E27FC236}">
                  <a16:creationId xmlns:a16="http://schemas.microsoft.com/office/drawing/2014/main" id="{6D182903-D870-42EF-A727-9FF7A8491C15}"/>
                </a:ext>
              </a:extLst>
            </p:cNvPr>
            <p:cNvSpPr/>
            <p:nvPr/>
          </p:nvSpPr>
          <p:spPr>
            <a:xfrm flipV="1">
              <a:off x="1533147" y="5224006"/>
              <a:ext cx="380810" cy="380810"/>
            </a:xfrm>
            <a:prstGeom prst="rect">
              <a:avLst/>
            </a:prstGeom>
            <a:solidFill>
              <a:srgbClr val="441D6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字魂105号-简雅黑" panose="00000500000000000000" pitchFamily="2" charset="-122"/>
                <a:ea typeface="字魂105号-简雅黑" panose="00000500000000000000" pitchFamily="2" charset="-122"/>
                <a:cs typeface="字魂105号-简雅黑" panose="00000500000000000000" pitchFamily="2" charset="-122"/>
              </a:endParaRPr>
            </a:p>
          </p:txBody>
        </p:sp>
        <p:sp>
          <p:nvSpPr>
            <p:cNvPr id="64" name="矩形 63">
              <a:extLst>
                <a:ext uri="{FF2B5EF4-FFF2-40B4-BE49-F238E27FC236}">
                  <a16:creationId xmlns:a16="http://schemas.microsoft.com/office/drawing/2014/main" id="{846D8C15-012F-4E1B-8D01-CEAD740688B4}"/>
                </a:ext>
              </a:extLst>
            </p:cNvPr>
            <p:cNvSpPr/>
            <p:nvPr/>
          </p:nvSpPr>
          <p:spPr>
            <a:xfrm flipV="1">
              <a:off x="2194424" y="5224006"/>
              <a:ext cx="380810" cy="380810"/>
            </a:xfrm>
            <a:prstGeom prst="rect">
              <a:avLst/>
            </a:prstGeom>
            <a:solidFill>
              <a:srgbClr val="441D61">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latin typeface="字魂105号-简雅黑" panose="00000500000000000000" pitchFamily="2" charset="-122"/>
                <a:ea typeface="字魂105号-简雅黑" panose="00000500000000000000" pitchFamily="2" charset="-122"/>
                <a:cs typeface="字魂105号-简雅黑" panose="00000500000000000000" pitchFamily="2" charset="-122"/>
              </a:endParaRPr>
            </a:p>
          </p:txBody>
        </p:sp>
        <p:sp>
          <p:nvSpPr>
            <p:cNvPr id="65" name="矩形 64">
              <a:extLst>
                <a:ext uri="{FF2B5EF4-FFF2-40B4-BE49-F238E27FC236}">
                  <a16:creationId xmlns:a16="http://schemas.microsoft.com/office/drawing/2014/main" id="{B8809F30-4FC4-47B3-A3DC-BD1D915197BB}"/>
                </a:ext>
              </a:extLst>
            </p:cNvPr>
            <p:cNvSpPr/>
            <p:nvPr/>
          </p:nvSpPr>
          <p:spPr>
            <a:xfrm flipV="1">
              <a:off x="2855702" y="5224006"/>
              <a:ext cx="380810" cy="380810"/>
            </a:xfrm>
            <a:prstGeom prst="rect">
              <a:avLst/>
            </a:prstGeom>
            <a:solidFill>
              <a:srgbClr val="441D6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字魂105号-简雅黑" panose="00000500000000000000" pitchFamily="2" charset="-122"/>
                <a:ea typeface="字魂105号-简雅黑" panose="00000500000000000000" pitchFamily="2" charset="-122"/>
                <a:cs typeface="字魂105号-简雅黑" panose="00000500000000000000" pitchFamily="2" charset="-122"/>
              </a:endParaRPr>
            </a:p>
          </p:txBody>
        </p:sp>
        <p:sp>
          <p:nvSpPr>
            <p:cNvPr id="66" name="矩形 65">
              <a:extLst>
                <a:ext uri="{FF2B5EF4-FFF2-40B4-BE49-F238E27FC236}">
                  <a16:creationId xmlns:a16="http://schemas.microsoft.com/office/drawing/2014/main" id="{0DD6797F-2D7D-4C39-8E94-C4F819BE87AA}"/>
                </a:ext>
              </a:extLst>
            </p:cNvPr>
            <p:cNvSpPr/>
            <p:nvPr/>
          </p:nvSpPr>
          <p:spPr>
            <a:xfrm flipV="1">
              <a:off x="3516980" y="5224006"/>
              <a:ext cx="380810" cy="380810"/>
            </a:xfrm>
            <a:prstGeom prst="rect">
              <a:avLst/>
            </a:prstGeom>
            <a:solidFill>
              <a:srgbClr val="441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字魂105号-简雅黑" panose="00000500000000000000" pitchFamily="2" charset="-122"/>
                <a:ea typeface="字魂105号-简雅黑" panose="00000500000000000000" pitchFamily="2" charset="-122"/>
                <a:cs typeface="字魂105号-简雅黑" panose="00000500000000000000" pitchFamily="2" charset="-122"/>
              </a:endParaRPr>
            </a:p>
          </p:txBody>
        </p:sp>
        <p:sp>
          <p:nvSpPr>
            <p:cNvPr id="67" name="矩形 66">
              <a:extLst>
                <a:ext uri="{FF2B5EF4-FFF2-40B4-BE49-F238E27FC236}">
                  <a16:creationId xmlns:a16="http://schemas.microsoft.com/office/drawing/2014/main" id="{2514FA78-499A-43DB-9485-58D446B29473}"/>
                </a:ext>
              </a:extLst>
            </p:cNvPr>
            <p:cNvSpPr/>
            <p:nvPr/>
          </p:nvSpPr>
          <p:spPr>
            <a:xfrm flipV="1">
              <a:off x="4214518" y="5224005"/>
              <a:ext cx="380810" cy="380810"/>
            </a:xfrm>
            <a:prstGeom prst="rect">
              <a:avLst/>
            </a:prstGeom>
            <a:solidFill>
              <a:srgbClr val="441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字魂105号-简雅黑" panose="00000500000000000000" pitchFamily="2" charset="-122"/>
                <a:ea typeface="字魂105号-简雅黑" panose="00000500000000000000" pitchFamily="2" charset="-122"/>
                <a:cs typeface="字魂105号-简雅黑" panose="00000500000000000000" pitchFamily="2" charset="-122"/>
              </a:endParaRPr>
            </a:p>
          </p:txBody>
        </p:sp>
      </p:grpSp>
      <p:sp>
        <p:nvSpPr>
          <p:cNvPr id="45" name="图形">
            <a:extLst>
              <a:ext uri="{FF2B5EF4-FFF2-40B4-BE49-F238E27FC236}">
                <a16:creationId xmlns:a16="http://schemas.microsoft.com/office/drawing/2014/main" id="{E3ADE748-CAE8-4ACD-997F-4B776F2538AA}"/>
              </a:ext>
            </a:extLst>
          </p:cNvPr>
          <p:cNvSpPr txBox="1"/>
          <p:nvPr>
            <p:custDataLst>
              <p:tags r:id="rId1"/>
            </p:custDataLst>
          </p:nvPr>
        </p:nvSpPr>
        <p:spPr>
          <a:xfrm>
            <a:off x="496809" y="673456"/>
            <a:ext cx="8047355" cy="523220"/>
          </a:xfrm>
          <a:prstGeom prst="rect">
            <a:avLst/>
          </a:prstGeom>
          <a:noFill/>
        </p:spPr>
        <p:txBody>
          <a:bodyPr wrap="square" rtlCol="0" anchor="t">
            <a:spAutoFit/>
          </a:bodyPr>
          <a:lstStyle/>
          <a:p>
            <a:r>
              <a:rPr lang="zh-CN" altLang="en-US" sz="2800" cap="all" dirty="0">
                <a:solidFill>
                  <a:schemeClr val="tx1">
                    <a:lumMod val="75000"/>
                    <a:lumOff val="25000"/>
                  </a:schemeClr>
                </a:solidFill>
                <a:uFillTx/>
                <a:latin typeface="思源宋体 CN Heavy" panose="02020900000000000000" charset="-122"/>
                <a:ea typeface="思源宋体 CN Heavy" panose="02020900000000000000" charset="-122"/>
                <a:cs typeface="思源宋体 CN Heavy" panose="02020900000000000000" charset="-122"/>
                <a:sym typeface="+mn-ea"/>
              </a:rPr>
              <a:t>时间进度</a:t>
            </a:r>
          </a:p>
        </p:txBody>
      </p:sp>
      <p:sp>
        <p:nvSpPr>
          <p:cNvPr id="100" name="Freeform 9">
            <a:extLst>
              <a:ext uri="{FF2B5EF4-FFF2-40B4-BE49-F238E27FC236}">
                <a16:creationId xmlns:a16="http://schemas.microsoft.com/office/drawing/2014/main" id="{DC9E5EF5-3A0C-4FDF-B134-294B436B7020}"/>
              </a:ext>
            </a:extLst>
          </p:cNvPr>
          <p:cNvSpPr>
            <a:spLocks/>
          </p:cNvSpPr>
          <p:nvPr/>
        </p:nvSpPr>
        <p:spPr bwMode="auto">
          <a:xfrm>
            <a:off x="982665" y="1484314"/>
            <a:ext cx="2377033" cy="5373686"/>
          </a:xfrm>
          <a:custGeom>
            <a:avLst/>
            <a:gdLst>
              <a:gd name="T0" fmla="*/ 363 w 4716"/>
              <a:gd name="T1" fmla="*/ 193 h 9007"/>
              <a:gd name="T2" fmla="*/ 3621 w 4716"/>
              <a:gd name="T3" fmla="*/ 193 h 9007"/>
              <a:gd name="T4" fmla="*/ 4716 w 4716"/>
              <a:gd name="T5" fmla="*/ 1288 h 9007"/>
              <a:gd name="T6" fmla="*/ 4716 w 4716"/>
              <a:gd name="T7" fmla="*/ 7718 h 9007"/>
              <a:gd name="T8" fmla="*/ 3621 w 4716"/>
              <a:gd name="T9" fmla="*/ 8813 h 9007"/>
              <a:gd name="T10" fmla="*/ 363 w 4716"/>
              <a:gd name="T11" fmla="*/ 8813 h 9007"/>
              <a:gd name="T12" fmla="*/ 0 w 4716"/>
              <a:gd name="T13" fmla="*/ 9007 h 9007"/>
              <a:gd name="T14" fmla="*/ 0 w 4716"/>
              <a:gd name="T15" fmla="*/ 0 h 9007"/>
              <a:gd name="T16" fmla="*/ 363 w 4716"/>
              <a:gd name="T17" fmla="*/ 193 h 90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16" h="9007">
                <a:moveTo>
                  <a:pt x="363" y="193"/>
                </a:moveTo>
                <a:lnTo>
                  <a:pt x="3621" y="193"/>
                </a:lnTo>
                <a:cubicBezTo>
                  <a:pt x="4223" y="193"/>
                  <a:pt x="4716" y="686"/>
                  <a:pt x="4716" y="1288"/>
                </a:cubicBezTo>
                <a:lnTo>
                  <a:pt x="4716" y="7718"/>
                </a:lnTo>
                <a:cubicBezTo>
                  <a:pt x="4716" y="8320"/>
                  <a:pt x="4223" y="8813"/>
                  <a:pt x="3621" y="8813"/>
                </a:cubicBezTo>
                <a:lnTo>
                  <a:pt x="363" y="8813"/>
                </a:lnTo>
                <a:cubicBezTo>
                  <a:pt x="212" y="8813"/>
                  <a:pt x="78" y="8890"/>
                  <a:pt x="0" y="9007"/>
                </a:cubicBezTo>
                <a:lnTo>
                  <a:pt x="0" y="0"/>
                </a:lnTo>
                <a:cubicBezTo>
                  <a:pt x="78" y="117"/>
                  <a:pt x="212" y="193"/>
                  <a:pt x="363" y="193"/>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sz="2400"/>
          </a:p>
        </p:txBody>
      </p:sp>
      <p:grpSp>
        <p:nvGrpSpPr>
          <p:cNvPr id="102" name="组合 101">
            <a:extLst>
              <a:ext uri="{FF2B5EF4-FFF2-40B4-BE49-F238E27FC236}">
                <a16:creationId xmlns:a16="http://schemas.microsoft.com/office/drawing/2014/main" id="{34B0C565-5F97-4EC7-9CB3-FE93DF5F4C4F}"/>
              </a:ext>
            </a:extLst>
          </p:cNvPr>
          <p:cNvGrpSpPr/>
          <p:nvPr/>
        </p:nvGrpSpPr>
        <p:grpSpPr>
          <a:xfrm>
            <a:off x="982664" y="1916834"/>
            <a:ext cx="1296912" cy="648071"/>
            <a:chOff x="982664" y="1916834"/>
            <a:chExt cx="1296912" cy="648070"/>
          </a:xfrm>
        </p:grpSpPr>
        <p:sp>
          <p:nvSpPr>
            <p:cNvPr id="103" name="同侧圆角矩形 6">
              <a:extLst>
                <a:ext uri="{FF2B5EF4-FFF2-40B4-BE49-F238E27FC236}">
                  <a16:creationId xmlns:a16="http://schemas.microsoft.com/office/drawing/2014/main" id="{C3555EA3-AE50-41A7-B5F3-DA9AE0068171}"/>
                </a:ext>
              </a:extLst>
            </p:cNvPr>
            <p:cNvSpPr/>
            <p:nvPr/>
          </p:nvSpPr>
          <p:spPr>
            <a:xfrm rot="5400000">
              <a:off x="1307085" y="1592413"/>
              <a:ext cx="648070" cy="1296912"/>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04" name="椭圆 103">
              <a:extLst>
                <a:ext uri="{FF2B5EF4-FFF2-40B4-BE49-F238E27FC236}">
                  <a16:creationId xmlns:a16="http://schemas.microsoft.com/office/drawing/2014/main" id="{66FB5936-B3D0-4DC2-9806-4841304E6528}"/>
                </a:ext>
              </a:extLst>
            </p:cNvPr>
            <p:cNvSpPr/>
            <p:nvPr/>
          </p:nvSpPr>
          <p:spPr>
            <a:xfrm>
              <a:off x="1710445" y="1990725"/>
              <a:ext cx="500286" cy="50028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dirty="0">
                  <a:latin typeface="Agency FB" panose="020B0503020202020204" pitchFamily="34" charset="0"/>
                </a:rPr>
                <a:t>A</a:t>
              </a:r>
              <a:endParaRPr lang="zh-CN" altLang="en-US" sz="3200" dirty="0">
                <a:latin typeface="Agency FB" panose="020B0503020202020204" pitchFamily="34" charset="0"/>
              </a:endParaRPr>
            </a:p>
          </p:txBody>
        </p:sp>
      </p:grpSp>
      <p:sp>
        <p:nvSpPr>
          <p:cNvPr id="105" name="TextBox 30">
            <a:extLst>
              <a:ext uri="{FF2B5EF4-FFF2-40B4-BE49-F238E27FC236}">
                <a16:creationId xmlns:a16="http://schemas.microsoft.com/office/drawing/2014/main" id="{C62CC7E8-02C8-465A-9334-4C1AD4595E89}"/>
              </a:ext>
            </a:extLst>
          </p:cNvPr>
          <p:cNvSpPr txBox="1"/>
          <p:nvPr/>
        </p:nvSpPr>
        <p:spPr>
          <a:xfrm>
            <a:off x="2341707" y="2070044"/>
            <a:ext cx="1722156" cy="410433"/>
          </a:xfrm>
          <a:prstGeom prst="rect">
            <a:avLst/>
          </a:prstGeom>
          <a:noFill/>
        </p:spPr>
        <p:txBody>
          <a:bodyPr wrap="square" lIns="0" tIns="0" rIns="0" bIns="0" rtlCol="0">
            <a:spAutoFit/>
          </a:bodyPr>
          <a:lstStyle/>
          <a:p>
            <a:r>
              <a:rPr lang="en-US" altLang="zh-CN" sz="2667" b="1" dirty="0">
                <a:solidFill>
                  <a:schemeClr val="bg1"/>
                </a:solidFill>
                <a:latin typeface="微软雅黑" pitchFamily="34" charset="-122"/>
                <a:ea typeface="微软雅黑" pitchFamily="34" charset="-122"/>
              </a:rPr>
              <a:t>3</a:t>
            </a:r>
            <a:r>
              <a:rPr lang="zh-CN" altLang="en-US" sz="2667" b="1" dirty="0">
                <a:solidFill>
                  <a:schemeClr val="bg1"/>
                </a:solidFill>
                <a:latin typeface="微软雅黑" pitchFamily="34" charset="-122"/>
                <a:ea typeface="微软雅黑" pitchFamily="34" charset="-122"/>
              </a:rPr>
              <a:t>月底</a:t>
            </a:r>
          </a:p>
        </p:txBody>
      </p:sp>
      <p:sp>
        <p:nvSpPr>
          <p:cNvPr id="107" name="TextBox 29">
            <a:extLst>
              <a:ext uri="{FF2B5EF4-FFF2-40B4-BE49-F238E27FC236}">
                <a16:creationId xmlns:a16="http://schemas.microsoft.com/office/drawing/2014/main" id="{ACA2D258-B972-4656-8CAE-A969C2F4C616}"/>
              </a:ext>
            </a:extLst>
          </p:cNvPr>
          <p:cNvSpPr txBox="1"/>
          <p:nvPr/>
        </p:nvSpPr>
        <p:spPr>
          <a:xfrm>
            <a:off x="1042894" y="2644222"/>
            <a:ext cx="2264569" cy="3049681"/>
          </a:xfrm>
          <a:prstGeom prst="rect">
            <a:avLst/>
          </a:prstGeom>
          <a:noFill/>
        </p:spPr>
        <p:txBody>
          <a:bodyPr wrap="square" lIns="0" tIns="0" rIns="0" bIns="0" rtlCol="0">
            <a:spAutoFit/>
          </a:bodyPr>
          <a:lstStyle/>
          <a:p>
            <a:pPr algn="just">
              <a:lnSpc>
                <a:spcPts val="2400"/>
              </a:lnSpc>
            </a:pPr>
            <a:r>
              <a:rPr lang="zh-CN" altLang="en-US" sz="1600" dirty="0">
                <a:solidFill>
                  <a:schemeClr val="bg1"/>
                </a:solidFill>
                <a:latin typeface="微软雅黑" pitchFamily="34" charset="-122"/>
                <a:ea typeface="微软雅黑" pitchFamily="34" charset="-122"/>
              </a:rPr>
              <a:t>国家知识产权示范高校和存量专利数量少于</a:t>
            </a:r>
            <a:r>
              <a:rPr lang="en-US" altLang="zh-CN" sz="1600" dirty="0">
                <a:solidFill>
                  <a:schemeClr val="bg1"/>
                </a:solidFill>
                <a:latin typeface="微软雅黑" pitchFamily="34" charset="-122"/>
                <a:ea typeface="微软雅黑" pitchFamily="34" charset="-122"/>
              </a:rPr>
              <a:t>200</a:t>
            </a:r>
            <a:r>
              <a:rPr lang="zh-CN" altLang="en-US" sz="1600" dirty="0">
                <a:solidFill>
                  <a:schemeClr val="bg1"/>
                </a:solidFill>
                <a:latin typeface="微软雅黑" pitchFamily="34" charset="-122"/>
                <a:ea typeface="微软雅黑" pitchFamily="34" charset="-122"/>
              </a:rPr>
              <a:t>件的高校和科研机构基本完成全部存量专利盘点入库，承担省高校院所知识产权运营能力提升计划的高校和科研机构完成</a:t>
            </a:r>
            <a:r>
              <a:rPr lang="en-US" altLang="zh-CN" sz="1600" dirty="0">
                <a:solidFill>
                  <a:schemeClr val="bg1"/>
                </a:solidFill>
                <a:latin typeface="微软雅黑" pitchFamily="34" charset="-122"/>
                <a:ea typeface="微软雅黑" pitchFamily="34" charset="-122"/>
              </a:rPr>
              <a:t>50%</a:t>
            </a:r>
            <a:r>
              <a:rPr lang="zh-CN" altLang="en-US" sz="1600" dirty="0">
                <a:solidFill>
                  <a:schemeClr val="bg1"/>
                </a:solidFill>
                <a:latin typeface="微软雅黑" pitchFamily="34" charset="-122"/>
                <a:ea typeface="微软雅黑" pitchFamily="34" charset="-122"/>
              </a:rPr>
              <a:t>以上存量专利盘点入库，</a:t>
            </a:r>
            <a:r>
              <a:rPr lang="zh-CN" altLang="en-US" sz="1600" dirty="0">
                <a:solidFill>
                  <a:srgbClr val="FF0000"/>
                </a:solidFill>
                <a:latin typeface="微软雅黑" pitchFamily="34" charset="-122"/>
                <a:ea typeface="微软雅黑" pitchFamily="34" charset="-122"/>
              </a:rPr>
              <a:t>其他高校和科研机构完成</a:t>
            </a:r>
            <a:r>
              <a:rPr lang="en-US" altLang="zh-CN" sz="1600" dirty="0">
                <a:solidFill>
                  <a:srgbClr val="FF0000"/>
                </a:solidFill>
                <a:latin typeface="微软雅黑" pitchFamily="34" charset="-122"/>
                <a:ea typeface="微软雅黑" pitchFamily="34" charset="-122"/>
              </a:rPr>
              <a:t>30%</a:t>
            </a:r>
            <a:r>
              <a:rPr lang="zh-CN" altLang="en-US" sz="1600" dirty="0">
                <a:solidFill>
                  <a:srgbClr val="FF0000"/>
                </a:solidFill>
                <a:latin typeface="微软雅黑" pitchFamily="34" charset="-122"/>
                <a:ea typeface="微软雅黑" pitchFamily="34" charset="-122"/>
              </a:rPr>
              <a:t>以上存量专利盘点入库</a:t>
            </a:r>
            <a:r>
              <a:rPr lang="zh-CN" altLang="en-US" sz="1600" dirty="0">
                <a:solidFill>
                  <a:schemeClr val="bg1"/>
                </a:solidFill>
                <a:latin typeface="微软雅黑" pitchFamily="34" charset="-122"/>
                <a:ea typeface="微软雅黑" pitchFamily="34" charset="-122"/>
              </a:rPr>
              <a:t>。</a:t>
            </a:r>
            <a:endParaRPr lang="en-US" altLang="zh-CN" sz="1600" dirty="0">
              <a:solidFill>
                <a:schemeClr val="bg1"/>
              </a:solidFill>
              <a:latin typeface="微软雅黑" pitchFamily="34" charset="-122"/>
              <a:ea typeface="微软雅黑" pitchFamily="34" charset="-122"/>
            </a:endParaRPr>
          </a:p>
        </p:txBody>
      </p:sp>
      <p:sp>
        <p:nvSpPr>
          <p:cNvPr id="108" name="Freeform 9">
            <a:extLst>
              <a:ext uri="{FF2B5EF4-FFF2-40B4-BE49-F238E27FC236}">
                <a16:creationId xmlns:a16="http://schemas.microsoft.com/office/drawing/2014/main" id="{E68EB183-E1C6-468C-BE93-5F4EE3B89D58}"/>
              </a:ext>
            </a:extLst>
          </p:cNvPr>
          <p:cNvSpPr>
            <a:spLocks/>
          </p:cNvSpPr>
          <p:nvPr/>
        </p:nvSpPr>
        <p:spPr bwMode="auto">
          <a:xfrm>
            <a:off x="3628028" y="1484314"/>
            <a:ext cx="2377033" cy="5373686"/>
          </a:xfrm>
          <a:custGeom>
            <a:avLst/>
            <a:gdLst>
              <a:gd name="T0" fmla="*/ 363 w 4716"/>
              <a:gd name="T1" fmla="*/ 193 h 9007"/>
              <a:gd name="T2" fmla="*/ 3621 w 4716"/>
              <a:gd name="T3" fmla="*/ 193 h 9007"/>
              <a:gd name="T4" fmla="*/ 4716 w 4716"/>
              <a:gd name="T5" fmla="*/ 1288 h 9007"/>
              <a:gd name="T6" fmla="*/ 4716 w 4716"/>
              <a:gd name="T7" fmla="*/ 7718 h 9007"/>
              <a:gd name="T8" fmla="*/ 3621 w 4716"/>
              <a:gd name="T9" fmla="*/ 8813 h 9007"/>
              <a:gd name="T10" fmla="*/ 363 w 4716"/>
              <a:gd name="T11" fmla="*/ 8813 h 9007"/>
              <a:gd name="T12" fmla="*/ 0 w 4716"/>
              <a:gd name="T13" fmla="*/ 9007 h 9007"/>
              <a:gd name="T14" fmla="*/ 0 w 4716"/>
              <a:gd name="T15" fmla="*/ 0 h 9007"/>
              <a:gd name="T16" fmla="*/ 363 w 4716"/>
              <a:gd name="T17" fmla="*/ 193 h 90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16" h="9007">
                <a:moveTo>
                  <a:pt x="363" y="193"/>
                </a:moveTo>
                <a:lnTo>
                  <a:pt x="3621" y="193"/>
                </a:lnTo>
                <a:cubicBezTo>
                  <a:pt x="4223" y="193"/>
                  <a:pt x="4716" y="686"/>
                  <a:pt x="4716" y="1288"/>
                </a:cubicBezTo>
                <a:lnTo>
                  <a:pt x="4716" y="7718"/>
                </a:lnTo>
                <a:cubicBezTo>
                  <a:pt x="4716" y="8320"/>
                  <a:pt x="4223" y="8813"/>
                  <a:pt x="3621" y="8813"/>
                </a:cubicBezTo>
                <a:lnTo>
                  <a:pt x="363" y="8813"/>
                </a:lnTo>
                <a:cubicBezTo>
                  <a:pt x="212" y="8813"/>
                  <a:pt x="78" y="8890"/>
                  <a:pt x="0" y="9007"/>
                </a:cubicBezTo>
                <a:lnTo>
                  <a:pt x="0" y="0"/>
                </a:lnTo>
                <a:cubicBezTo>
                  <a:pt x="78" y="117"/>
                  <a:pt x="212" y="193"/>
                  <a:pt x="363" y="193"/>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zh-CN" altLang="en-US" sz="2400"/>
          </a:p>
        </p:txBody>
      </p:sp>
      <p:grpSp>
        <p:nvGrpSpPr>
          <p:cNvPr id="109" name="组合 108">
            <a:extLst>
              <a:ext uri="{FF2B5EF4-FFF2-40B4-BE49-F238E27FC236}">
                <a16:creationId xmlns:a16="http://schemas.microsoft.com/office/drawing/2014/main" id="{2ABA09EA-7FFD-4DA5-B480-35F630E761CA}"/>
              </a:ext>
            </a:extLst>
          </p:cNvPr>
          <p:cNvGrpSpPr/>
          <p:nvPr/>
        </p:nvGrpSpPr>
        <p:grpSpPr>
          <a:xfrm>
            <a:off x="3628027" y="1916834"/>
            <a:ext cx="1296912" cy="648071"/>
            <a:chOff x="982664" y="1916834"/>
            <a:chExt cx="1296912" cy="648070"/>
          </a:xfrm>
        </p:grpSpPr>
        <p:sp>
          <p:nvSpPr>
            <p:cNvPr id="110" name="同侧圆角矩形 31">
              <a:extLst>
                <a:ext uri="{FF2B5EF4-FFF2-40B4-BE49-F238E27FC236}">
                  <a16:creationId xmlns:a16="http://schemas.microsoft.com/office/drawing/2014/main" id="{BC894DF0-0AE4-4B2B-966F-88A109473A5A}"/>
                </a:ext>
              </a:extLst>
            </p:cNvPr>
            <p:cNvSpPr/>
            <p:nvPr/>
          </p:nvSpPr>
          <p:spPr>
            <a:xfrm rot="5400000">
              <a:off x="1307085" y="1592413"/>
              <a:ext cx="648070" cy="1296912"/>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21" name="椭圆 120">
              <a:extLst>
                <a:ext uri="{FF2B5EF4-FFF2-40B4-BE49-F238E27FC236}">
                  <a16:creationId xmlns:a16="http://schemas.microsoft.com/office/drawing/2014/main" id="{FD25D7CA-87DB-4FB1-929C-4F23BDD72D23}"/>
                </a:ext>
              </a:extLst>
            </p:cNvPr>
            <p:cNvSpPr/>
            <p:nvPr/>
          </p:nvSpPr>
          <p:spPr>
            <a:xfrm>
              <a:off x="1710445" y="1990725"/>
              <a:ext cx="500286" cy="50028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dirty="0">
                  <a:latin typeface="Agency FB" panose="020B0503020202020204" pitchFamily="34" charset="0"/>
                </a:rPr>
                <a:t>B</a:t>
              </a:r>
              <a:endParaRPr lang="zh-CN" altLang="en-US" sz="3200" dirty="0">
                <a:latin typeface="Agency FB" panose="020B0503020202020204" pitchFamily="34" charset="0"/>
              </a:endParaRPr>
            </a:p>
          </p:txBody>
        </p:sp>
      </p:grpSp>
      <p:sp>
        <p:nvSpPr>
          <p:cNvPr id="122" name="TextBox 30">
            <a:extLst>
              <a:ext uri="{FF2B5EF4-FFF2-40B4-BE49-F238E27FC236}">
                <a16:creationId xmlns:a16="http://schemas.microsoft.com/office/drawing/2014/main" id="{5C54181F-D3A5-43F5-864E-8738D8A2140C}"/>
              </a:ext>
            </a:extLst>
          </p:cNvPr>
          <p:cNvSpPr txBox="1"/>
          <p:nvPr/>
        </p:nvSpPr>
        <p:spPr>
          <a:xfrm>
            <a:off x="5021491" y="1990725"/>
            <a:ext cx="1722156" cy="410433"/>
          </a:xfrm>
          <a:prstGeom prst="rect">
            <a:avLst/>
          </a:prstGeom>
          <a:noFill/>
        </p:spPr>
        <p:txBody>
          <a:bodyPr wrap="square" lIns="0" tIns="0" rIns="0" bIns="0" rtlCol="0">
            <a:spAutoFit/>
          </a:bodyPr>
          <a:lstStyle/>
          <a:p>
            <a:r>
              <a:rPr lang="en-US" altLang="zh-CN" sz="2667" b="1" dirty="0">
                <a:solidFill>
                  <a:schemeClr val="bg1"/>
                </a:solidFill>
                <a:latin typeface="微软雅黑" pitchFamily="34" charset="-122"/>
                <a:ea typeface="微软雅黑" pitchFamily="34" charset="-122"/>
              </a:rPr>
              <a:t>4</a:t>
            </a:r>
            <a:r>
              <a:rPr lang="zh-CN" altLang="en-US" sz="2667" b="1" dirty="0">
                <a:solidFill>
                  <a:schemeClr val="bg1"/>
                </a:solidFill>
                <a:latin typeface="微软雅黑" pitchFamily="34" charset="-122"/>
                <a:ea typeface="微软雅黑" pitchFamily="34" charset="-122"/>
              </a:rPr>
              <a:t>月底</a:t>
            </a:r>
          </a:p>
        </p:txBody>
      </p:sp>
      <p:sp>
        <p:nvSpPr>
          <p:cNvPr id="123" name="TextBox 29">
            <a:extLst>
              <a:ext uri="{FF2B5EF4-FFF2-40B4-BE49-F238E27FC236}">
                <a16:creationId xmlns:a16="http://schemas.microsoft.com/office/drawing/2014/main" id="{51B18E88-01D2-4C8C-8095-1B082C5DD827}"/>
              </a:ext>
            </a:extLst>
          </p:cNvPr>
          <p:cNvSpPr txBox="1"/>
          <p:nvPr/>
        </p:nvSpPr>
        <p:spPr>
          <a:xfrm>
            <a:off x="3687135" y="2629900"/>
            <a:ext cx="2140535" cy="3973011"/>
          </a:xfrm>
          <a:prstGeom prst="rect">
            <a:avLst/>
          </a:prstGeom>
          <a:noFill/>
        </p:spPr>
        <p:txBody>
          <a:bodyPr wrap="square" lIns="0" tIns="0" rIns="0" bIns="0" rtlCol="0">
            <a:spAutoFit/>
          </a:bodyPr>
          <a:lstStyle/>
          <a:p>
            <a:pPr algn="just">
              <a:lnSpc>
                <a:spcPts val="2400"/>
              </a:lnSpc>
            </a:pPr>
            <a:r>
              <a:rPr lang="zh-CN" altLang="en-US" sz="1600" dirty="0">
                <a:solidFill>
                  <a:schemeClr val="bg1"/>
                </a:solidFill>
                <a:latin typeface="微软雅黑" pitchFamily="34" charset="-122"/>
                <a:ea typeface="微软雅黑" pitchFamily="34" charset="-122"/>
              </a:rPr>
              <a:t>承担省高校院所知识产权运营能力提升计划的高校和科研机构完成全部存量专利盘点入库；</a:t>
            </a:r>
            <a:r>
              <a:rPr lang="zh-CN" altLang="en-US" sz="1600" dirty="0">
                <a:solidFill>
                  <a:srgbClr val="FF0000"/>
                </a:solidFill>
                <a:latin typeface="微软雅黑" pitchFamily="34" charset="-122"/>
                <a:ea typeface="微软雅黑" pitchFamily="34" charset="-122"/>
              </a:rPr>
              <a:t>其他高校和科研机构完成</a:t>
            </a:r>
            <a:r>
              <a:rPr lang="en-US" altLang="zh-CN" sz="1600" dirty="0">
                <a:solidFill>
                  <a:srgbClr val="FF0000"/>
                </a:solidFill>
                <a:latin typeface="微软雅黑" pitchFamily="34" charset="-122"/>
                <a:ea typeface="微软雅黑" pitchFamily="34" charset="-122"/>
              </a:rPr>
              <a:t>60%</a:t>
            </a:r>
            <a:r>
              <a:rPr lang="zh-CN" altLang="en-US" sz="1600" dirty="0">
                <a:solidFill>
                  <a:srgbClr val="FF0000"/>
                </a:solidFill>
                <a:latin typeface="微软雅黑" pitchFamily="34" charset="-122"/>
                <a:ea typeface="微软雅黑" pitchFamily="34" charset="-122"/>
              </a:rPr>
              <a:t>以上存量专利盘点入库</a:t>
            </a:r>
            <a:r>
              <a:rPr lang="zh-CN" altLang="en-US" sz="1600" dirty="0">
                <a:solidFill>
                  <a:schemeClr val="bg1"/>
                </a:solidFill>
                <a:latin typeface="微软雅黑" pitchFamily="34" charset="-122"/>
                <a:ea typeface="微软雅黑" pitchFamily="34" charset="-122"/>
              </a:rPr>
              <a:t>；按照“边盘点、边推广、边转化”的要求，国家知识产权优势示范企业完成</a:t>
            </a:r>
            <a:r>
              <a:rPr lang="en-US" altLang="zh-CN" sz="1600" dirty="0">
                <a:solidFill>
                  <a:schemeClr val="bg1"/>
                </a:solidFill>
                <a:latin typeface="微软雅黑" pitchFamily="34" charset="-122"/>
                <a:ea typeface="微软雅黑" pitchFamily="34" charset="-122"/>
              </a:rPr>
              <a:t>60%</a:t>
            </a:r>
            <a:r>
              <a:rPr lang="zh-CN" altLang="en-US" sz="1600" dirty="0">
                <a:solidFill>
                  <a:schemeClr val="bg1"/>
                </a:solidFill>
                <a:latin typeface="微软雅黑" pitchFamily="34" charset="-122"/>
                <a:ea typeface="微软雅黑" pitchFamily="34" charset="-122"/>
              </a:rPr>
              <a:t>以上匹配专利的企业评价工作，高价值专利线上线下推广工作全面启动。</a:t>
            </a:r>
            <a:endParaRPr lang="en-US" altLang="zh-CN" sz="1600" dirty="0">
              <a:solidFill>
                <a:schemeClr val="bg1"/>
              </a:solidFill>
              <a:latin typeface="微软雅黑" pitchFamily="34" charset="-122"/>
              <a:ea typeface="微软雅黑" pitchFamily="34" charset="-122"/>
            </a:endParaRPr>
          </a:p>
        </p:txBody>
      </p:sp>
      <p:sp>
        <p:nvSpPr>
          <p:cNvPr id="124" name="Freeform 9">
            <a:extLst>
              <a:ext uri="{FF2B5EF4-FFF2-40B4-BE49-F238E27FC236}">
                <a16:creationId xmlns:a16="http://schemas.microsoft.com/office/drawing/2014/main" id="{8278FAC0-02F9-424F-8C29-D6C836EB920B}"/>
              </a:ext>
            </a:extLst>
          </p:cNvPr>
          <p:cNvSpPr>
            <a:spLocks/>
          </p:cNvSpPr>
          <p:nvPr/>
        </p:nvSpPr>
        <p:spPr bwMode="auto">
          <a:xfrm>
            <a:off x="6273390" y="1484314"/>
            <a:ext cx="2377033" cy="5373686"/>
          </a:xfrm>
          <a:custGeom>
            <a:avLst/>
            <a:gdLst>
              <a:gd name="T0" fmla="*/ 363 w 4716"/>
              <a:gd name="T1" fmla="*/ 193 h 9007"/>
              <a:gd name="T2" fmla="*/ 3621 w 4716"/>
              <a:gd name="T3" fmla="*/ 193 h 9007"/>
              <a:gd name="T4" fmla="*/ 4716 w 4716"/>
              <a:gd name="T5" fmla="*/ 1288 h 9007"/>
              <a:gd name="T6" fmla="*/ 4716 w 4716"/>
              <a:gd name="T7" fmla="*/ 7718 h 9007"/>
              <a:gd name="T8" fmla="*/ 3621 w 4716"/>
              <a:gd name="T9" fmla="*/ 8813 h 9007"/>
              <a:gd name="T10" fmla="*/ 363 w 4716"/>
              <a:gd name="T11" fmla="*/ 8813 h 9007"/>
              <a:gd name="T12" fmla="*/ 0 w 4716"/>
              <a:gd name="T13" fmla="*/ 9007 h 9007"/>
              <a:gd name="T14" fmla="*/ 0 w 4716"/>
              <a:gd name="T15" fmla="*/ 0 h 9007"/>
              <a:gd name="T16" fmla="*/ 363 w 4716"/>
              <a:gd name="T17" fmla="*/ 193 h 90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16" h="9007">
                <a:moveTo>
                  <a:pt x="363" y="193"/>
                </a:moveTo>
                <a:lnTo>
                  <a:pt x="3621" y="193"/>
                </a:lnTo>
                <a:cubicBezTo>
                  <a:pt x="4223" y="193"/>
                  <a:pt x="4716" y="686"/>
                  <a:pt x="4716" y="1288"/>
                </a:cubicBezTo>
                <a:lnTo>
                  <a:pt x="4716" y="7718"/>
                </a:lnTo>
                <a:cubicBezTo>
                  <a:pt x="4716" y="8320"/>
                  <a:pt x="4223" y="8813"/>
                  <a:pt x="3621" y="8813"/>
                </a:cubicBezTo>
                <a:lnTo>
                  <a:pt x="363" y="8813"/>
                </a:lnTo>
                <a:cubicBezTo>
                  <a:pt x="212" y="8813"/>
                  <a:pt x="78" y="8890"/>
                  <a:pt x="0" y="9007"/>
                </a:cubicBezTo>
                <a:lnTo>
                  <a:pt x="0" y="0"/>
                </a:lnTo>
                <a:cubicBezTo>
                  <a:pt x="78" y="117"/>
                  <a:pt x="212" y="193"/>
                  <a:pt x="363" y="193"/>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sz="2400"/>
          </a:p>
        </p:txBody>
      </p:sp>
      <p:grpSp>
        <p:nvGrpSpPr>
          <p:cNvPr id="125" name="组合 124">
            <a:extLst>
              <a:ext uri="{FF2B5EF4-FFF2-40B4-BE49-F238E27FC236}">
                <a16:creationId xmlns:a16="http://schemas.microsoft.com/office/drawing/2014/main" id="{06FBDCC2-B802-4F0B-AD33-534CAD6025E8}"/>
              </a:ext>
            </a:extLst>
          </p:cNvPr>
          <p:cNvGrpSpPr/>
          <p:nvPr/>
        </p:nvGrpSpPr>
        <p:grpSpPr>
          <a:xfrm>
            <a:off x="6273389" y="1916834"/>
            <a:ext cx="1296912" cy="648071"/>
            <a:chOff x="982664" y="1916834"/>
            <a:chExt cx="1296912" cy="648070"/>
          </a:xfrm>
        </p:grpSpPr>
        <p:sp>
          <p:nvSpPr>
            <p:cNvPr id="126" name="同侧圆角矩形 37">
              <a:extLst>
                <a:ext uri="{FF2B5EF4-FFF2-40B4-BE49-F238E27FC236}">
                  <a16:creationId xmlns:a16="http://schemas.microsoft.com/office/drawing/2014/main" id="{F912801C-B6B8-416C-A1AF-F1CDE2CC1406}"/>
                </a:ext>
              </a:extLst>
            </p:cNvPr>
            <p:cNvSpPr/>
            <p:nvPr/>
          </p:nvSpPr>
          <p:spPr>
            <a:xfrm rot="5400000">
              <a:off x="1307085" y="1592413"/>
              <a:ext cx="648070" cy="1296912"/>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27" name="椭圆 126">
              <a:extLst>
                <a:ext uri="{FF2B5EF4-FFF2-40B4-BE49-F238E27FC236}">
                  <a16:creationId xmlns:a16="http://schemas.microsoft.com/office/drawing/2014/main" id="{0BC3FC15-1007-49E9-86F6-D0783D1D90FE}"/>
                </a:ext>
              </a:extLst>
            </p:cNvPr>
            <p:cNvSpPr/>
            <p:nvPr/>
          </p:nvSpPr>
          <p:spPr>
            <a:xfrm>
              <a:off x="1710445" y="1990725"/>
              <a:ext cx="500286" cy="50028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dirty="0">
                  <a:latin typeface="Agency FB" panose="020B0503020202020204" pitchFamily="34" charset="0"/>
                </a:rPr>
                <a:t>C</a:t>
              </a:r>
              <a:endParaRPr lang="zh-CN" altLang="en-US" sz="3200" dirty="0">
                <a:latin typeface="Agency FB" panose="020B0503020202020204" pitchFamily="34" charset="0"/>
              </a:endParaRPr>
            </a:p>
          </p:txBody>
        </p:sp>
      </p:grpSp>
      <p:sp>
        <p:nvSpPr>
          <p:cNvPr id="128" name="TextBox 30">
            <a:extLst>
              <a:ext uri="{FF2B5EF4-FFF2-40B4-BE49-F238E27FC236}">
                <a16:creationId xmlns:a16="http://schemas.microsoft.com/office/drawing/2014/main" id="{B5E300C4-5F87-49BC-9673-EAA6C3E56E7D}"/>
              </a:ext>
            </a:extLst>
          </p:cNvPr>
          <p:cNvSpPr txBox="1"/>
          <p:nvPr/>
        </p:nvSpPr>
        <p:spPr>
          <a:xfrm>
            <a:off x="7598009" y="2024904"/>
            <a:ext cx="1722156" cy="410433"/>
          </a:xfrm>
          <a:prstGeom prst="rect">
            <a:avLst/>
          </a:prstGeom>
          <a:noFill/>
        </p:spPr>
        <p:txBody>
          <a:bodyPr wrap="square" lIns="0" tIns="0" rIns="0" bIns="0" rtlCol="0">
            <a:spAutoFit/>
          </a:bodyPr>
          <a:lstStyle/>
          <a:p>
            <a:r>
              <a:rPr lang="en-US" altLang="zh-CN" sz="2667" b="1" dirty="0">
                <a:solidFill>
                  <a:schemeClr val="bg1"/>
                </a:solidFill>
                <a:latin typeface="微软雅黑" pitchFamily="34" charset="-122"/>
                <a:ea typeface="微软雅黑" pitchFamily="34" charset="-122"/>
              </a:rPr>
              <a:t>5</a:t>
            </a:r>
            <a:r>
              <a:rPr lang="zh-CN" altLang="en-US" sz="2667" b="1" dirty="0">
                <a:solidFill>
                  <a:schemeClr val="bg1"/>
                </a:solidFill>
                <a:latin typeface="微软雅黑" pitchFamily="34" charset="-122"/>
                <a:ea typeface="微软雅黑" pitchFamily="34" charset="-122"/>
              </a:rPr>
              <a:t>月底</a:t>
            </a:r>
          </a:p>
        </p:txBody>
      </p:sp>
      <p:sp>
        <p:nvSpPr>
          <p:cNvPr id="129" name="TextBox 29">
            <a:extLst>
              <a:ext uri="{FF2B5EF4-FFF2-40B4-BE49-F238E27FC236}">
                <a16:creationId xmlns:a16="http://schemas.microsoft.com/office/drawing/2014/main" id="{FBAD7140-B6A3-4E21-A7DF-879ECD1AC400}"/>
              </a:ext>
            </a:extLst>
          </p:cNvPr>
          <p:cNvSpPr txBox="1"/>
          <p:nvPr/>
        </p:nvSpPr>
        <p:spPr>
          <a:xfrm>
            <a:off x="6593085" y="2627099"/>
            <a:ext cx="1722156" cy="3280513"/>
          </a:xfrm>
          <a:prstGeom prst="rect">
            <a:avLst/>
          </a:prstGeom>
          <a:noFill/>
        </p:spPr>
        <p:txBody>
          <a:bodyPr wrap="square" lIns="0" tIns="0" rIns="0" bIns="0" rtlCol="0">
            <a:spAutoFit/>
          </a:bodyPr>
          <a:lstStyle/>
          <a:p>
            <a:pPr>
              <a:lnSpc>
                <a:spcPct val="150000"/>
              </a:lnSpc>
            </a:pPr>
            <a:r>
              <a:rPr lang="zh-CN" altLang="zh-CN" sz="1600" dirty="0">
                <a:solidFill>
                  <a:srgbClr val="FF0000"/>
                </a:solidFill>
                <a:latin typeface="微软雅黑" pitchFamily="34" charset="-122"/>
                <a:ea typeface="微软雅黑" pitchFamily="34" charset="-122"/>
              </a:rPr>
              <a:t>全省高校和科研机构完成全部存量专利盘点入库</a:t>
            </a:r>
            <a:r>
              <a:rPr lang="zh-CN" altLang="zh-CN" sz="1600" dirty="0">
                <a:solidFill>
                  <a:schemeClr val="bg1"/>
                </a:solidFill>
                <a:latin typeface="微软雅黑" pitchFamily="34" charset="-122"/>
                <a:ea typeface="微软雅黑" pitchFamily="34" charset="-122"/>
              </a:rPr>
              <a:t>，国家知识产权优势示范企业完成全部匹配专利的企业评价工作，其他企业完成</a:t>
            </a:r>
            <a:r>
              <a:rPr lang="en-US" altLang="zh-CN" sz="1600" dirty="0">
                <a:solidFill>
                  <a:schemeClr val="bg1"/>
                </a:solidFill>
                <a:latin typeface="微软雅黑" pitchFamily="34" charset="-122"/>
                <a:ea typeface="微软雅黑" pitchFamily="34" charset="-122"/>
              </a:rPr>
              <a:t>50%</a:t>
            </a:r>
            <a:r>
              <a:rPr lang="zh-CN" altLang="zh-CN" sz="1600" dirty="0">
                <a:solidFill>
                  <a:schemeClr val="bg1"/>
                </a:solidFill>
                <a:latin typeface="微软雅黑" pitchFamily="34" charset="-122"/>
                <a:ea typeface="微软雅黑" pitchFamily="34" charset="-122"/>
              </a:rPr>
              <a:t>以上匹配专利的企业评价工作。</a:t>
            </a:r>
          </a:p>
        </p:txBody>
      </p:sp>
      <p:sp>
        <p:nvSpPr>
          <p:cNvPr id="130" name="Freeform 9">
            <a:extLst>
              <a:ext uri="{FF2B5EF4-FFF2-40B4-BE49-F238E27FC236}">
                <a16:creationId xmlns:a16="http://schemas.microsoft.com/office/drawing/2014/main" id="{638362EA-48B7-48DF-B1E4-08741FFE7960}"/>
              </a:ext>
            </a:extLst>
          </p:cNvPr>
          <p:cNvSpPr>
            <a:spLocks/>
          </p:cNvSpPr>
          <p:nvPr/>
        </p:nvSpPr>
        <p:spPr bwMode="auto">
          <a:xfrm>
            <a:off x="8918753" y="1484314"/>
            <a:ext cx="2377033" cy="5373686"/>
          </a:xfrm>
          <a:custGeom>
            <a:avLst/>
            <a:gdLst>
              <a:gd name="T0" fmla="*/ 363 w 4716"/>
              <a:gd name="T1" fmla="*/ 193 h 9007"/>
              <a:gd name="T2" fmla="*/ 3621 w 4716"/>
              <a:gd name="T3" fmla="*/ 193 h 9007"/>
              <a:gd name="T4" fmla="*/ 4716 w 4716"/>
              <a:gd name="T5" fmla="*/ 1288 h 9007"/>
              <a:gd name="T6" fmla="*/ 4716 w 4716"/>
              <a:gd name="T7" fmla="*/ 7718 h 9007"/>
              <a:gd name="T8" fmla="*/ 3621 w 4716"/>
              <a:gd name="T9" fmla="*/ 8813 h 9007"/>
              <a:gd name="T10" fmla="*/ 363 w 4716"/>
              <a:gd name="T11" fmla="*/ 8813 h 9007"/>
              <a:gd name="T12" fmla="*/ 0 w 4716"/>
              <a:gd name="T13" fmla="*/ 9007 h 9007"/>
              <a:gd name="T14" fmla="*/ 0 w 4716"/>
              <a:gd name="T15" fmla="*/ 0 h 9007"/>
              <a:gd name="T16" fmla="*/ 363 w 4716"/>
              <a:gd name="T17" fmla="*/ 193 h 90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16" h="9007">
                <a:moveTo>
                  <a:pt x="363" y="193"/>
                </a:moveTo>
                <a:lnTo>
                  <a:pt x="3621" y="193"/>
                </a:lnTo>
                <a:cubicBezTo>
                  <a:pt x="4223" y="193"/>
                  <a:pt x="4716" y="686"/>
                  <a:pt x="4716" y="1288"/>
                </a:cubicBezTo>
                <a:lnTo>
                  <a:pt x="4716" y="7718"/>
                </a:lnTo>
                <a:cubicBezTo>
                  <a:pt x="4716" y="8320"/>
                  <a:pt x="4223" y="8813"/>
                  <a:pt x="3621" y="8813"/>
                </a:cubicBezTo>
                <a:lnTo>
                  <a:pt x="363" y="8813"/>
                </a:lnTo>
                <a:cubicBezTo>
                  <a:pt x="212" y="8813"/>
                  <a:pt x="78" y="8890"/>
                  <a:pt x="0" y="9007"/>
                </a:cubicBezTo>
                <a:lnTo>
                  <a:pt x="0" y="0"/>
                </a:lnTo>
                <a:cubicBezTo>
                  <a:pt x="78" y="117"/>
                  <a:pt x="212" y="193"/>
                  <a:pt x="363" y="193"/>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zh-CN" altLang="en-US" sz="2400"/>
          </a:p>
        </p:txBody>
      </p:sp>
      <p:grpSp>
        <p:nvGrpSpPr>
          <p:cNvPr id="131" name="组合 130">
            <a:extLst>
              <a:ext uri="{FF2B5EF4-FFF2-40B4-BE49-F238E27FC236}">
                <a16:creationId xmlns:a16="http://schemas.microsoft.com/office/drawing/2014/main" id="{1B49F3EF-C7E4-400F-B798-090072D7CB55}"/>
              </a:ext>
            </a:extLst>
          </p:cNvPr>
          <p:cNvGrpSpPr/>
          <p:nvPr/>
        </p:nvGrpSpPr>
        <p:grpSpPr>
          <a:xfrm>
            <a:off x="8918753" y="1916834"/>
            <a:ext cx="1296912" cy="648071"/>
            <a:chOff x="982664" y="1916834"/>
            <a:chExt cx="1296912" cy="648070"/>
          </a:xfrm>
        </p:grpSpPr>
        <p:sp>
          <p:nvSpPr>
            <p:cNvPr id="132" name="同侧圆角矩形 43">
              <a:extLst>
                <a:ext uri="{FF2B5EF4-FFF2-40B4-BE49-F238E27FC236}">
                  <a16:creationId xmlns:a16="http://schemas.microsoft.com/office/drawing/2014/main" id="{8A9DC469-DB98-48CA-9C39-1326861C2921}"/>
                </a:ext>
              </a:extLst>
            </p:cNvPr>
            <p:cNvSpPr/>
            <p:nvPr/>
          </p:nvSpPr>
          <p:spPr>
            <a:xfrm rot="5400000">
              <a:off x="1307085" y="1592413"/>
              <a:ext cx="648070" cy="1296912"/>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33" name="椭圆 132">
              <a:extLst>
                <a:ext uri="{FF2B5EF4-FFF2-40B4-BE49-F238E27FC236}">
                  <a16:creationId xmlns:a16="http://schemas.microsoft.com/office/drawing/2014/main" id="{680F22D7-2C3F-497D-A9C6-E36991EDC23F}"/>
                </a:ext>
              </a:extLst>
            </p:cNvPr>
            <p:cNvSpPr/>
            <p:nvPr/>
          </p:nvSpPr>
          <p:spPr>
            <a:xfrm>
              <a:off x="1710445" y="1990725"/>
              <a:ext cx="500286" cy="50028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dirty="0">
                  <a:latin typeface="Agency FB" panose="020B0503020202020204" pitchFamily="34" charset="0"/>
                </a:rPr>
                <a:t>D</a:t>
              </a:r>
              <a:endParaRPr lang="zh-CN" altLang="en-US" sz="3200" dirty="0">
                <a:latin typeface="Agency FB" panose="020B0503020202020204" pitchFamily="34" charset="0"/>
              </a:endParaRPr>
            </a:p>
          </p:txBody>
        </p:sp>
      </p:grpSp>
      <p:sp>
        <p:nvSpPr>
          <p:cNvPr id="134" name="TextBox 30">
            <a:extLst>
              <a:ext uri="{FF2B5EF4-FFF2-40B4-BE49-F238E27FC236}">
                <a16:creationId xmlns:a16="http://schemas.microsoft.com/office/drawing/2014/main" id="{EEDE9F18-B086-423E-9055-286011C98D31}"/>
              </a:ext>
            </a:extLst>
          </p:cNvPr>
          <p:cNvSpPr txBox="1"/>
          <p:nvPr/>
        </p:nvSpPr>
        <p:spPr>
          <a:xfrm>
            <a:off x="10223150" y="2070044"/>
            <a:ext cx="1722156" cy="410433"/>
          </a:xfrm>
          <a:prstGeom prst="rect">
            <a:avLst/>
          </a:prstGeom>
          <a:noFill/>
        </p:spPr>
        <p:txBody>
          <a:bodyPr wrap="square" lIns="0" tIns="0" rIns="0" bIns="0" rtlCol="0">
            <a:spAutoFit/>
          </a:bodyPr>
          <a:lstStyle/>
          <a:p>
            <a:r>
              <a:rPr lang="en-US" altLang="zh-CN" sz="2667" b="1" dirty="0">
                <a:solidFill>
                  <a:schemeClr val="bg1"/>
                </a:solidFill>
                <a:latin typeface="微软雅黑" pitchFamily="34" charset="-122"/>
                <a:ea typeface="微软雅黑" pitchFamily="34" charset="-122"/>
              </a:rPr>
              <a:t>6</a:t>
            </a:r>
            <a:r>
              <a:rPr lang="zh-CN" altLang="en-US" sz="2667" b="1" dirty="0">
                <a:solidFill>
                  <a:schemeClr val="bg1"/>
                </a:solidFill>
                <a:latin typeface="微软雅黑" pitchFamily="34" charset="-122"/>
                <a:ea typeface="微软雅黑" pitchFamily="34" charset="-122"/>
              </a:rPr>
              <a:t>月底</a:t>
            </a:r>
          </a:p>
        </p:txBody>
      </p:sp>
      <p:sp>
        <p:nvSpPr>
          <p:cNvPr id="135" name="TextBox 29">
            <a:extLst>
              <a:ext uri="{FF2B5EF4-FFF2-40B4-BE49-F238E27FC236}">
                <a16:creationId xmlns:a16="http://schemas.microsoft.com/office/drawing/2014/main" id="{41CE5385-8EFA-4ADB-9393-566035D304B4}"/>
              </a:ext>
            </a:extLst>
          </p:cNvPr>
          <p:cNvSpPr txBox="1"/>
          <p:nvPr/>
        </p:nvSpPr>
        <p:spPr>
          <a:xfrm>
            <a:off x="9246191" y="3627090"/>
            <a:ext cx="1722156" cy="2253950"/>
          </a:xfrm>
          <a:prstGeom prst="rect">
            <a:avLst/>
          </a:prstGeom>
          <a:noFill/>
        </p:spPr>
        <p:txBody>
          <a:bodyPr wrap="square" lIns="0" tIns="0" rIns="0" bIns="0" rtlCol="0">
            <a:spAutoFit/>
          </a:bodyPr>
          <a:lstStyle/>
          <a:p>
            <a:pPr>
              <a:lnSpc>
                <a:spcPct val="150000"/>
              </a:lnSpc>
            </a:pPr>
            <a:r>
              <a:rPr lang="zh-CN" altLang="zh-CN" sz="2000" dirty="0">
                <a:solidFill>
                  <a:schemeClr val="bg1"/>
                </a:solidFill>
                <a:latin typeface="微软雅黑" pitchFamily="34" charset="-122"/>
                <a:ea typeface="微软雅黑" pitchFamily="34" charset="-122"/>
              </a:rPr>
              <a:t>可转化专利的企业评价工作基本完成，专利转化资源库持续完善。</a:t>
            </a:r>
          </a:p>
        </p:txBody>
      </p:sp>
      <p:grpSp>
        <p:nvGrpSpPr>
          <p:cNvPr id="3" name="组合 2">
            <a:extLst>
              <a:ext uri="{FF2B5EF4-FFF2-40B4-BE49-F238E27FC236}">
                <a16:creationId xmlns:a16="http://schemas.microsoft.com/office/drawing/2014/main" id="{505C60C9-CF66-AE6C-271C-56A86AAE2EEC}"/>
              </a:ext>
            </a:extLst>
          </p:cNvPr>
          <p:cNvGrpSpPr/>
          <p:nvPr/>
        </p:nvGrpSpPr>
        <p:grpSpPr>
          <a:xfrm>
            <a:off x="4824000" y="489839"/>
            <a:ext cx="2677456" cy="1003981"/>
            <a:chOff x="2249045" y="5214945"/>
            <a:chExt cx="2726305" cy="962167"/>
          </a:xfrm>
        </p:grpSpPr>
        <p:sp>
          <p:nvSpPr>
            <p:cNvPr id="4" name="矩形 3">
              <a:extLst>
                <a:ext uri="{FF2B5EF4-FFF2-40B4-BE49-F238E27FC236}">
                  <a16:creationId xmlns:a16="http://schemas.microsoft.com/office/drawing/2014/main" id="{D54C4D01-B30C-C2E4-6FDE-FD3584AF3055}"/>
                </a:ext>
              </a:extLst>
            </p:cNvPr>
            <p:cNvSpPr/>
            <p:nvPr/>
          </p:nvSpPr>
          <p:spPr>
            <a:xfrm>
              <a:off x="2249045" y="5214945"/>
              <a:ext cx="2726305" cy="962167"/>
            </a:xfrm>
            <a:prstGeom prst="rect">
              <a:avLst/>
            </a:prstGeom>
            <a:noFill/>
            <a:ln w="38100" cap="flat" cmpd="sng" algn="ctr">
              <a:solidFill>
                <a:srgbClr val="C0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zh-CN" altLang="en-US"/>
            </a:p>
          </p:txBody>
        </p:sp>
        <p:sp>
          <p:nvSpPr>
            <p:cNvPr id="5" name="矩形 4">
              <a:extLst>
                <a:ext uri="{FF2B5EF4-FFF2-40B4-BE49-F238E27FC236}">
                  <a16:creationId xmlns:a16="http://schemas.microsoft.com/office/drawing/2014/main" id="{5EAF19AE-EE8A-0A14-DB0A-3DAB3C935C3E}"/>
                </a:ext>
              </a:extLst>
            </p:cNvPr>
            <p:cNvSpPr/>
            <p:nvPr/>
          </p:nvSpPr>
          <p:spPr>
            <a:xfrm>
              <a:off x="2295971" y="5342085"/>
              <a:ext cx="2632452" cy="707886"/>
            </a:xfrm>
            <a:prstGeom prst="rect">
              <a:avLst/>
            </a:prstGeom>
          </p:spPr>
          <p:txBody>
            <a:bodyPr wrap="none">
              <a:spAutoFit/>
            </a:bodyPr>
            <a:lstStyle/>
            <a:p>
              <a:r>
                <a:rPr lang="zh-CN" altLang="en-US" sz="4000" b="1" kern="0" dirty="0">
                  <a:solidFill>
                    <a:srgbClr val="C00000"/>
                  </a:solidFill>
                  <a:effectLst>
                    <a:outerShdw blurRad="38100" dist="38100" dir="2700000" algn="tl">
                      <a:srgbClr val="000000">
                        <a:alpha val="43137"/>
                      </a:srgbClr>
                    </a:outerShdw>
                  </a:effectLst>
                  <a:latin typeface="方正隶变_GBK" panose="03000509000000000000" pitchFamily="65" charset="-122"/>
                  <a:ea typeface="方正隶变_GBK" panose="03000509000000000000" pitchFamily="65" charset="-122"/>
                  <a:cs typeface="+mn-ea"/>
                </a:rPr>
                <a:t>重 中 之 重</a:t>
              </a:r>
              <a:endParaRPr lang="zh-CN" altLang="en-US" sz="4000" dirty="0">
                <a:solidFill>
                  <a:srgbClr val="C00000"/>
                </a:solidFill>
                <a:effectLst>
                  <a:outerShdw blurRad="38100" dist="38100" dir="2700000" algn="tl">
                    <a:srgbClr val="000000">
                      <a:alpha val="43137"/>
                    </a:srgbClr>
                  </a:outerShdw>
                </a:effectLst>
                <a:latin typeface="方正隶变_GBK" panose="03000509000000000000" pitchFamily="65" charset="-122"/>
                <a:ea typeface="方正隶变_GBK" panose="03000509000000000000" pitchFamily="65" charset="-122"/>
              </a:endParaRPr>
            </a:p>
          </p:txBody>
        </p:sp>
      </p:grpSp>
    </p:spTree>
    <p:extLst>
      <p:ext uri="{BB962C8B-B14F-4D97-AF65-F5344CB8AC3E}">
        <p14:creationId xmlns:p14="http://schemas.microsoft.com/office/powerpoint/2010/main" val="31561796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259F2021-043B-4D34-B8EE-66F26E86D9E9}"/>
              </a:ext>
            </a:extLst>
          </p:cNvPr>
          <p:cNvGrpSpPr/>
          <p:nvPr/>
        </p:nvGrpSpPr>
        <p:grpSpPr>
          <a:xfrm>
            <a:off x="-21657" y="-7026"/>
            <a:ext cx="12213657" cy="3436026"/>
            <a:chOff x="-21657" y="-7026"/>
            <a:chExt cx="12213657" cy="6872052"/>
          </a:xfrm>
        </p:grpSpPr>
        <p:pic>
          <p:nvPicPr>
            <p:cNvPr id="27" name="图片 26">
              <a:extLst>
                <a:ext uri="{FF2B5EF4-FFF2-40B4-BE49-F238E27FC236}">
                  <a16:creationId xmlns:a16="http://schemas.microsoft.com/office/drawing/2014/main" id="{F497ADC9-003B-40E8-92BB-DAF372823E84}"/>
                </a:ext>
              </a:extLst>
            </p:cNvPr>
            <p:cNvPicPr>
              <a:picLocks noChangeAspect="1"/>
            </p:cNvPicPr>
            <p:nvPr/>
          </p:nvPicPr>
          <p:blipFill rotWithShape="1">
            <a:blip r:embed="rId3">
              <a:extLst>
                <a:ext uri="{28A0092B-C50C-407E-A947-70E740481C1C}">
                  <a14:useLocalDpi xmlns:a14="http://schemas.microsoft.com/office/drawing/2010/main" val="0"/>
                </a:ext>
              </a:extLst>
            </a:blip>
            <a:srcRect l="37038" t="53584" r="30823" b="23635"/>
            <a:stretch/>
          </p:blipFill>
          <p:spPr>
            <a:xfrm>
              <a:off x="0" y="7026"/>
              <a:ext cx="12192000" cy="6858000"/>
            </a:xfrm>
            <a:prstGeom prst="rect">
              <a:avLst/>
            </a:prstGeom>
          </p:spPr>
        </p:pic>
        <p:sp>
          <p:nvSpPr>
            <p:cNvPr id="57" name="矩形 56">
              <a:extLst>
                <a:ext uri="{FF2B5EF4-FFF2-40B4-BE49-F238E27FC236}">
                  <a16:creationId xmlns:a16="http://schemas.microsoft.com/office/drawing/2014/main" id="{AAD5FB78-41A4-48F3-A79E-836EB2826CDE}"/>
                </a:ext>
              </a:extLst>
            </p:cNvPr>
            <p:cNvSpPr/>
            <p:nvPr/>
          </p:nvSpPr>
          <p:spPr>
            <a:xfrm>
              <a:off x="-21657" y="-7026"/>
              <a:ext cx="12213657" cy="6858000"/>
            </a:xfrm>
            <a:prstGeom prst="rect">
              <a:avLst/>
            </a:prstGeom>
            <a:gradFill flip="none" rotWithShape="1">
              <a:gsLst>
                <a:gs pos="52000">
                  <a:srgbClr val="3F1B56">
                    <a:alpha val="69000"/>
                  </a:srgbClr>
                </a:gs>
                <a:gs pos="0">
                  <a:srgbClr val="490C4C">
                    <a:alpha val="82000"/>
                  </a:srgbClr>
                </a:gs>
                <a:gs pos="100000">
                  <a:srgbClr val="126485">
                    <a:alpha val="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pic>
        <p:nvPicPr>
          <p:cNvPr id="5" name="图片 4">
            <a:extLst>
              <a:ext uri="{FF2B5EF4-FFF2-40B4-BE49-F238E27FC236}">
                <a16:creationId xmlns:a16="http://schemas.microsoft.com/office/drawing/2014/main" id="{7DAD6679-7114-4A5F-A933-33B034B5F76D}"/>
              </a:ext>
            </a:extLst>
          </p:cNvPr>
          <p:cNvPicPr>
            <a:picLocks noChangeAspect="1"/>
          </p:cNvPicPr>
          <p:nvPr/>
        </p:nvPicPr>
        <p:blipFill rotWithShape="1">
          <a:blip r:embed="rId4">
            <a:extLst>
              <a:ext uri="{28A0092B-C50C-407E-A947-70E740481C1C}">
                <a14:useLocalDpi xmlns:a14="http://schemas.microsoft.com/office/drawing/2010/main" val="0"/>
              </a:ext>
            </a:extLst>
          </a:blip>
          <a:srcRect l="15153" t="34440" r="31813" b="15999"/>
          <a:stretch/>
        </p:blipFill>
        <p:spPr>
          <a:xfrm flipV="1">
            <a:off x="6503" y="-870164"/>
            <a:ext cx="12207154" cy="4432071"/>
          </a:xfrm>
          <a:prstGeom prst="rect">
            <a:avLst/>
          </a:prstGeom>
        </p:spPr>
      </p:pic>
      <p:sp>
        <p:nvSpPr>
          <p:cNvPr id="2" name="椭圆 1">
            <a:extLst>
              <a:ext uri="{FF2B5EF4-FFF2-40B4-BE49-F238E27FC236}">
                <a16:creationId xmlns:a16="http://schemas.microsoft.com/office/drawing/2014/main" id="{6C9CCFD4-49A3-446C-BDCE-D026955F5173}"/>
              </a:ext>
            </a:extLst>
          </p:cNvPr>
          <p:cNvSpPr/>
          <p:nvPr/>
        </p:nvSpPr>
        <p:spPr>
          <a:xfrm>
            <a:off x="-551218" y="1787979"/>
            <a:ext cx="13322595" cy="329609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文本框 30">
            <a:extLst>
              <a:ext uri="{FF2B5EF4-FFF2-40B4-BE49-F238E27FC236}">
                <a16:creationId xmlns:a16="http://schemas.microsoft.com/office/drawing/2014/main" id="{12B2691C-3977-425E-89FC-8EB4D0512712}"/>
              </a:ext>
            </a:extLst>
          </p:cNvPr>
          <p:cNvSpPr txBox="1"/>
          <p:nvPr/>
        </p:nvSpPr>
        <p:spPr>
          <a:xfrm>
            <a:off x="3655836" y="3924917"/>
            <a:ext cx="4751972" cy="769441"/>
          </a:xfrm>
          <a:prstGeom prst="rect">
            <a:avLst/>
          </a:prstGeom>
          <a:noFill/>
        </p:spPr>
        <p:txBody>
          <a:bodyPr wrap="square" rtlCol="0">
            <a:spAutoFit/>
          </a:bodyPr>
          <a:lstStyle/>
          <a:p>
            <a:r>
              <a:rPr lang="zh-CN" altLang="en-US" sz="4400" dirty="0">
                <a:solidFill>
                  <a:srgbClr val="441D61"/>
                </a:solidFill>
                <a:latin typeface="字魂105号-简雅黑" panose="00000500000000000000" pitchFamily="2" charset="-122"/>
                <a:ea typeface="字魂105号-简雅黑" panose="00000500000000000000" pitchFamily="2" charset="-122"/>
                <a:cs typeface="字魂105号-简雅黑" panose="00000500000000000000" pitchFamily="2" charset="-122"/>
              </a:rPr>
              <a:t>盘活系统操作讲解</a:t>
            </a:r>
          </a:p>
        </p:txBody>
      </p:sp>
      <p:grpSp>
        <p:nvGrpSpPr>
          <p:cNvPr id="9" name="组合 8">
            <a:extLst>
              <a:ext uri="{FF2B5EF4-FFF2-40B4-BE49-F238E27FC236}">
                <a16:creationId xmlns:a16="http://schemas.microsoft.com/office/drawing/2014/main" id="{F53B3244-0BA6-4CA5-9B44-505C992C0B1A}"/>
              </a:ext>
            </a:extLst>
          </p:cNvPr>
          <p:cNvGrpSpPr/>
          <p:nvPr/>
        </p:nvGrpSpPr>
        <p:grpSpPr>
          <a:xfrm>
            <a:off x="3381153" y="2199488"/>
            <a:ext cx="4938449" cy="1862048"/>
            <a:chOff x="3381153" y="2199488"/>
            <a:chExt cx="4938449" cy="1862048"/>
          </a:xfrm>
        </p:grpSpPr>
        <p:sp>
          <p:nvSpPr>
            <p:cNvPr id="32" name="文本框 31">
              <a:extLst>
                <a:ext uri="{FF2B5EF4-FFF2-40B4-BE49-F238E27FC236}">
                  <a16:creationId xmlns:a16="http://schemas.microsoft.com/office/drawing/2014/main" id="{186216E2-6A52-4C6C-A7DA-C22D10C4EE87}"/>
                </a:ext>
              </a:extLst>
            </p:cNvPr>
            <p:cNvSpPr txBox="1"/>
            <p:nvPr/>
          </p:nvSpPr>
          <p:spPr>
            <a:xfrm>
              <a:off x="4784163" y="2199488"/>
              <a:ext cx="2495319" cy="1862048"/>
            </a:xfrm>
            <a:prstGeom prst="rect">
              <a:avLst/>
            </a:prstGeom>
            <a:noFill/>
          </p:spPr>
          <p:txBody>
            <a:bodyPr wrap="square" rtlCol="0">
              <a:spAutoFit/>
            </a:bodyPr>
            <a:lstStyle/>
            <a:p>
              <a:pPr algn="ctr"/>
              <a:r>
                <a:rPr lang="en-US" altLang="zh-CN" sz="11500" dirty="0">
                  <a:solidFill>
                    <a:srgbClr val="441D61"/>
                  </a:solidFill>
                  <a:latin typeface="字魂105号-简雅黑" panose="00000500000000000000" pitchFamily="2" charset="-122"/>
                  <a:ea typeface="字魂105号-简雅黑" panose="00000500000000000000" pitchFamily="2" charset="-122"/>
                  <a:cs typeface="字魂105号-简雅黑" panose="00000500000000000000" pitchFamily="2" charset="-122"/>
                </a:rPr>
                <a:t>02</a:t>
              </a:r>
              <a:endParaRPr lang="zh-CN" altLang="en-US" sz="11500" dirty="0">
                <a:solidFill>
                  <a:srgbClr val="441D61"/>
                </a:solidFill>
                <a:latin typeface="字魂105号-简雅黑" panose="00000500000000000000" pitchFamily="2" charset="-122"/>
                <a:ea typeface="字魂105号-简雅黑" panose="00000500000000000000" pitchFamily="2" charset="-122"/>
                <a:cs typeface="字魂105号-简雅黑" panose="00000500000000000000" pitchFamily="2" charset="-122"/>
              </a:endParaRPr>
            </a:p>
          </p:txBody>
        </p:sp>
        <p:grpSp>
          <p:nvGrpSpPr>
            <p:cNvPr id="4" name="组合 3">
              <a:extLst>
                <a:ext uri="{FF2B5EF4-FFF2-40B4-BE49-F238E27FC236}">
                  <a16:creationId xmlns:a16="http://schemas.microsoft.com/office/drawing/2014/main" id="{EA5E5103-DDFF-41B0-A7E1-EB028880C415}"/>
                </a:ext>
              </a:extLst>
            </p:cNvPr>
            <p:cNvGrpSpPr/>
            <p:nvPr/>
          </p:nvGrpSpPr>
          <p:grpSpPr>
            <a:xfrm>
              <a:off x="3381153" y="3308278"/>
              <a:ext cx="1522519" cy="155713"/>
              <a:chOff x="871869" y="5224005"/>
              <a:chExt cx="3723459" cy="380811"/>
            </a:xfrm>
          </p:grpSpPr>
          <p:sp>
            <p:nvSpPr>
              <p:cNvPr id="41" name="矩形 40">
                <a:extLst>
                  <a:ext uri="{FF2B5EF4-FFF2-40B4-BE49-F238E27FC236}">
                    <a16:creationId xmlns:a16="http://schemas.microsoft.com/office/drawing/2014/main" id="{F891F929-767F-48EB-A75B-8ECE76A2B71B}"/>
                  </a:ext>
                </a:extLst>
              </p:cNvPr>
              <p:cNvSpPr/>
              <p:nvPr/>
            </p:nvSpPr>
            <p:spPr>
              <a:xfrm flipV="1">
                <a:off x="871869" y="5224006"/>
                <a:ext cx="380810" cy="380810"/>
              </a:xfrm>
              <a:prstGeom prst="rect">
                <a:avLst/>
              </a:prstGeom>
              <a:solidFill>
                <a:srgbClr val="441D61">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字魂105号-简雅黑" panose="00000500000000000000" pitchFamily="2" charset="-122"/>
                  <a:ea typeface="字魂105号-简雅黑" panose="00000500000000000000" pitchFamily="2" charset="-122"/>
                  <a:cs typeface="字魂105号-简雅黑" panose="00000500000000000000" pitchFamily="2" charset="-122"/>
                </a:endParaRPr>
              </a:p>
            </p:txBody>
          </p:sp>
          <p:sp>
            <p:nvSpPr>
              <p:cNvPr id="42" name="矩形 41">
                <a:extLst>
                  <a:ext uri="{FF2B5EF4-FFF2-40B4-BE49-F238E27FC236}">
                    <a16:creationId xmlns:a16="http://schemas.microsoft.com/office/drawing/2014/main" id="{726360E3-FDA7-4E91-8F14-C666BBA29B06}"/>
                  </a:ext>
                </a:extLst>
              </p:cNvPr>
              <p:cNvSpPr/>
              <p:nvPr/>
            </p:nvSpPr>
            <p:spPr>
              <a:xfrm flipV="1">
                <a:off x="1533147" y="5224006"/>
                <a:ext cx="380810" cy="380810"/>
              </a:xfrm>
              <a:prstGeom prst="rect">
                <a:avLst/>
              </a:prstGeom>
              <a:solidFill>
                <a:srgbClr val="441D6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字魂105号-简雅黑" panose="00000500000000000000" pitchFamily="2" charset="-122"/>
                  <a:ea typeface="字魂105号-简雅黑" panose="00000500000000000000" pitchFamily="2" charset="-122"/>
                  <a:cs typeface="字魂105号-简雅黑" panose="00000500000000000000" pitchFamily="2" charset="-122"/>
                </a:endParaRPr>
              </a:p>
            </p:txBody>
          </p:sp>
          <p:sp>
            <p:nvSpPr>
              <p:cNvPr id="43" name="矩形 42">
                <a:extLst>
                  <a:ext uri="{FF2B5EF4-FFF2-40B4-BE49-F238E27FC236}">
                    <a16:creationId xmlns:a16="http://schemas.microsoft.com/office/drawing/2014/main" id="{A3FE21C8-4D49-4B97-88D7-A570663F3641}"/>
                  </a:ext>
                </a:extLst>
              </p:cNvPr>
              <p:cNvSpPr/>
              <p:nvPr/>
            </p:nvSpPr>
            <p:spPr>
              <a:xfrm flipV="1">
                <a:off x="2194424" y="5224006"/>
                <a:ext cx="380810" cy="380810"/>
              </a:xfrm>
              <a:prstGeom prst="rect">
                <a:avLst/>
              </a:prstGeom>
              <a:solidFill>
                <a:srgbClr val="441D61">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字魂105号-简雅黑" panose="00000500000000000000" pitchFamily="2" charset="-122"/>
                  <a:ea typeface="字魂105号-简雅黑" panose="00000500000000000000" pitchFamily="2" charset="-122"/>
                  <a:cs typeface="字魂105号-简雅黑" panose="00000500000000000000" pitchFamily="2" charset="-122"/>
                </a:endParaRPr>
              </a:p>
            </p:txBody>
          </p:sp>
          <p:sp>
            <p:nvSpPr>
              <p:cNvPr id="44" name="矩形 43">
                <a:extLst>
                  <a:ext uri="{FF2B5EF4-FFF2-40B4-BE49-F238E27FC236}">
                    <a16:creationId xmlns:a16="http://schemas.microsoft.com/office/drawing/2014/main" id="{19E1030B-3D21-48A8-8290-2B2236433210}"/>
                  </a:ext>
                </a:extLst>
              </p:cNvPr>
              <p:cNvSpPr/>
              <p:nvPr/>
            </p:nvSpPr>
            <p:spPr>
              <a:xfrm flipV="1">
                <a:off x="2855702" y="5224006"/>
                <a:ext cx="380810" cy="380810"/>
              </a:xfrm>
              <a:prstGeom prst="rect">
                <a:avLst/>
              </a:prstGeom>
              <a:solidFill>
                <a:srgbClr val="441D6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字魂105号-简雅黑" panose="00000500000000000000" pitchFamily="2" charset="-122"/>
                  <a:ea typeface="字魂105号-简雅黑" panose="00000500000000000000" pitchFamily="2" charset="-122"/>
                  <a:cs typeface="字魂105号-简雅黑" panose="00000500000000000000" pitchFamily="2" charset="-122"/>
                </a:endParaRPr>
              </a:p>
            </p:txBody>
          </p:sp>
          <p:sp>
            <p:nvSpPr>
              <p:cNvPr id="45" name="矩形 44">
                <a:extLst>
                  <a:ext uri="{FF2B5EF4-FFF2-40B4-BE49-F238E27FC236}">
                    <a16:creationId xmlns:a16="http://schemas.microsoft.com/office/drawing/2014/main" id="{0DD44D97-0535-4D4A-9AD8-BEDD5CB78D59}"/>
                  </a:ext>
                </a:extLst>
              </p:cNvPr>
              <p:cNvSpPr/>
              <p:nvPr/>
            </p:nvSpPr>
            <p:spPr>
              <a:xfrm flipV="1">
                <a:off x="3516980" y="5224006"/>
                <a:ext cx="380810" cy="380810"/>
              </a:xfrm>
              <a:prstGeom prst="rect">
                <a:avLst/>
              </a:prstGeom>
              <a:solidFill>
                <a:srgbClr val="441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字魂105号-简雅黑" panose="00000500000000000000" pitchFamily="2" charset="-122"/>
                  <a:ea typeface="字魂105号-简雅黑" panose="00000500000000000000" pitchFamily="2" charset="-122"/>
                  <a:cs typeface="字魂105号-简雅黑" panose="00000500000000000000" pitchFamily="2" charset="-122"/>
                </a:endParaRPr>
              </a:p>
            </p:txBody>
          </p:sp>
          <p:sp>
            <p:nvSpPr>
              <p:cNvPr id="50" name="矩形 49">
                <a:extLst>
                  <a:ext uri="{FF2B5EF4-FFF2-40B4-BE49-F238E27FC236}">
                    <a16:creationId xmlns:a16="http://schemas.microsoft.com/office/drawing/2014/main" id="{1B32E71F-38E1-48CF-9DDE-B8CE7D9CB247}"/>
                  </a:ext>
                </a:extLst>
              </p:cNvPr>
              <p:cNvSpPr/>
              <p:nvPr/>
            </p:nvSpPr>
            <p:spPr>
              <a:xfrm flipV="1">
                <a:off x="4214518" y="5224005"/>
                <a:ext cx="380810" cy="380810"/>
              </a:xfrm>
              <a:prstGeom prst="rect">
                <a:avLst/>
              </a:prstGeom>
              <a:solidFill>
                <a:srgbClr val="441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字魂105号-简雅黑" panose="00000500000000000000" pitchFamily="2" charset="-122"/>
                  <a:ea typeface="字魂105号-简雅黑" panose="00000500000000000000" pitchFamily="2" charset="-122"/>
                  <a:cs typeface="字魂105号-简雅黑" panose="00000500000000000000" pitchFamily="2" charset="-122"/>
                </a:endParaRPr>
              </a:p>
            </p:txBody>
          </p:sp>
        </p:grpSp>
        <p:grpSp>
          <p:nvGrpSpPr>
            <p:cNvPr id="52" name="组合 51">
              <a:extLst>
                <a:ext uri="{FF2B5EF4-FFF2-40B4-BE49-F238E27FC236}">
                  <a16:creationId xmlns:a16="http://schemas.microsoft.com/office/drawing/2014/main" id="{1BA94407-B85A-4FE7-B342-91745B186AC8}"/>
                </a:ext>
              </a:extLst>
            </p:cNvPr>
            <p:cNvGrpSpPr/>
            <p:nvPr/>
          </p:nvGrpSpPr>
          <p:grpSpPr>
            <a:xfrm flipH="1">
              <a:off x="6797083" y="3315304"/>
              <a:ext cx="1522519" cy="155713"/>
              <a:chOff x="871869" y="5224005"/>
              <a:chExt cx="3723459" cy="380811"/>
            </a:xfrm>
          </p:grpSpPr>
          <p:sp>
            <p:nvSpPr>
              <p:cNvPr id="53" name="矩形 52">
                <a:extLst>
                  <a:ext uri="{FF2B5EF4-FFF2-40B4-BE49-F238E27FC236}">
                    <a16:creationId xmlns:a16="http://schemas.microsoft.com/office/drawing/2014/main" id="{3BF302F9-0812-4FD0-B562-5927CE04CDDF}"/>
                  </a:ext>
                </a:extLst>
              </p:cNvPr>
              <p:cNvSpPr/>
              <p:nvPr/>
            </p:nvSpPr>
            <p:spPr>
              <a:xfrm flipV="1">
                <a:off x="871869" y="5224006"/>
                <a:ext cx="380810" cy="380810"/>
              </a:xfrm>
              <a:prstGeom prst="rect">
                <a:avLst/>
              </a:prstGeom>
              <a:solidFill>
                <a:srgbClr val="441D61">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字魂105号-简雅黑" panose="00000500000000000000" pitchFamily="2" charset="-122"/>
                  <a:ea typeface="字魂105号-简雅黑" panose="00000500000000000000" pitchFamily="2" charset="-122"/>
                  <a:cs typeface="字魂105号-简雅黑" panose="00000500000000000000" pitchFamily="2" charset="-122"/>
                </a:endParaRPr>
              </a:p>
            </p:txBody>
          </p:sp>
          <p:sp>
            <p:nvSpPr>
              <p:cNvPr id="54" name="矩形 53">
                <a:extLst>
                  <a:ext uri="{FF2B5EF4-FFF2-40B4-BE49-F238E27FC236}">
                    <a16:creationId xmlns:a16="http://schemas.microsoft.com/office/drawing/2014/main" id="{FFB60434-B78F-49A3-B5D5-A57FD07153D2}"/>
                  </a:ext>
                </a:extLst>
              </p:cNvPr>
              <p:cNvSpPr/>
              <p:nvPr/>
            </p:nvSpPr>
            <p:spPr>
              <a:xfrm flipV="1">
                <a:off x="1533147" y="5224006"/>
                <a:ext cx="380810" cy="380810"/>
              </a:xfrm>
              <a:prstGeom prst="rect">
                <a:avLst/>
              </a:prstGeom>
              <a:solidFill>
                <a:srgbClr val="441D6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字魂105号-简雅黑" panose="00000500000000000000" pitchFamily="2" charset="-122"/>
                  <a:ea typeface="字魂105号-简雅黑" panose="00000500000000000000" pitchFamily="2" charset="-122"/>
                  <a:cs typeface="字魂105号-简雅黑" panose="00000500000000000000" pitchFamily="2" charset="-122"/>
                </a:endParaRPr>
              </a:p>
            </p:txBody>
          </p:sp>
          <p:sp>
            <p:nvSpPr>
              <p:cNvPr id="55" name="矩形 54">
                <a:extLst>
                  <a:ext uri="{FF2B5EF4-FFF2-40B4-BE49-F238E27FC236}">
                    <a16:creationId xmlns:a16="http://schemas.microsoft.com/office/drawing/2014/main" id="{D27154A8-D0CF-4C43-9C1B-34BB4BBE7A86}"/>
                  </a:ext>
                </a:extLst>
              </p:cNvPr>
              <p:cNvSpPr/>
              <p:nvPr/>
            </p:nvSpPr>
            <p:spPr>
              <a:xfrm flipV="1">
                <a:off x="2194424" y="5224006"/>
                <a:ext cx="380810" cy="380810"/>
              </a:xfrm>
              <a:prstGeom prst="rect">
                <a:avLst/>
              </a:prstGeom>
              <a:solidFill>
                <a:srgbClr val="441D61">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字魂105号-简雅黑" panose="00000500000000000000" pitchFamily="2" charset="-122"/>
                  <a:ea typeface="字魂105号-简雅黑" panose="00000500000000000000" pitchFamily="2" charset="-122"/>
                  <a:cs typeface="字魂105号-简雅黑" panose="00000500000000000000" pitchFamily="2" charset="-122"/>
                </a:endParaRPr>
              </a:p>
            </p:txBody>
          </p:sp>
          <p:sp>
            <p:nvSpPr>
              <p:cNvPr id="56" name="矩形 55">
                <a:extLst>
                  <a:ext uri="{FF2B5EF4-FFF2-40B4-BE49-F238E27FC236}">
                    <a16:creationId xmlns:a16="http://schemas.microsoft.com/office/drawing/2014/main" id="{14150376-0A36-4A92-BA35-00BCAA78272A}"/>
                  </a:ext>
                </a:extLst>
              </p:cNvPr>
              <p:cNvSpPr/>
              <p:nvPr/>
            </p:nvSpPr>
            <p:spPr>
              <a:xfrm flipV="1">
                <a:off x="2855702" y="5224006"/>
                <a:ext cx="380810" cy="380810"/>
              </a:xfrm>
              <a:prstGeom prst="rect">
                <a:avLst/>
              </a:prstGeom>
              <a:solidFill>
                <a:srgbClr val="441D6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字魂105号-简雅黑" panose="00000500000000000000" pitchFamily="2" charset="-122"/>
                  <a:ea typeface="字魂105号-简雅黑" panose="00000500000000000000" pitchFamily="2" charset="-122"/>
                  <a:cs typeface="字魂105号-简雅黑" panose="00000500000000000000" pitchFamily="2" charset="-122"/>
                </a:endParaRPr>
              </a:p>
            </p:txBody>
          </p:sp>
          <p:sp>
            <p:nvSpPr>
              <p:cNvPr id="79" name="矩形 78">
                <a:extLst>
                  <a:ext uri="{FF2B5EF4-FFF2-40B4-BE49-F238E27FC236}">
                    <a16:creationId xmlns:a16="http://schemas.microsoft.com/office/drawing/2014/main" id="{40E674CB-AEA2-4D1F-B5AE-66F8D0A3B24C}"/>
                  </a:ext>
                </a:extLst>
              </p:cNvPr>
              <p:cNvSpPr/>
              <p:nvPr/>
            </p:nvSpPr>
            <p:spPr>
              <a:xfrm flipV="1">
                <a:off x="3516980" y="5224006"/>
                <a:ext cx="380810" cy="380810"/>
              </a:xfrm>
              <a:prstGeom prst="rect">
                <a:avLst/>
              </a:prstGeom>
              <a:solidFill>
                <a:srgbClr val="441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字魂105号-简雅黑" panose="00000500000000000000" pitchFamily="2" charset="-122"/>
                  <a:ea typeface="字魂105号-简雅黑" panose="00000500000000000000" pitchFamily="2" charset="-122"/>
                  <a:cs typeface="字魂105号-简雅黑" panose="00000500000000000000" pitchFamily="2" charset="-122"/>
                </a:endParaRPr>
              </a:p>
            </p:txBody>
          </p:sp>
          <p:sp>
            <p:nvSpPr>
              <p:cNvPr id="80" name="矩形 79">
                <a:extLst>
                  <a:ext uri="{FF2B5EF4-FFF2-40B4-BE49-F238E27FC236}">
                    <a16:creationId xmlns:a16="http://schemas.microsoft.com/office/drawing/2014/main" id="{8DFCB188-6F1C-4253-BF70-5ECDA0A6BA96}"/>
                  </a:ext>
                </a:extLst>
              </p:cNvPr>
              <p:cNvSpPr/>
              <p:nvPr/>
            </p:nvSpPr>
            <p:spPr>
              <a:xfrm flipV="1">
                <a:off x="4214518" y="5224005"/>
                <a:ext cx="380810" cy="380810"/>
              </a:xfrm>
              <a:prstGeom prst="rect">
                <a:avLst/>
              </a:prstGeom>
              <a:solidFill>
                <a:srgbClr val="441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字魂105号-简雅黑" panose="00000500000000000000" pitchFamily="2" charset="-122"/>
                  <a:ea typeface="字魂105号-简雅黑" panose="00000500000000000000" pitchFamily="2" charset="-122"/>
                  <a:cs typeface="字魂105号-简雅黑" panose="00000500000000000000" pitchFamily="2" charset="-122"/>
                </a:endParaRPr>
              </a:p>
            </p:txBody>
          </p:sp>
        </p:grpSp>
      </p:grpSp>
      <p:pic>
        <p:nvPicPr>
          <p:cNvPr id="6" name="图片 5">
            <a:extLst>
              <a:ext uri="{FF2B5EF4-FFF2-40B4-BE49-F238E27FC236}">
                <a16:creationId xmlns:a16="http://schemas.microsoft.com/office/drawing/2014/main" id="{08D2A37D-4600-4108-9DF7-0A7C7100AAAC}"/>
              </a:ext>
            </a:extLst>
          </p:cNvPr>
          <p:cNvPicPr>
            <a:picLocks noChangeAspect="1"/>
          </p:cNvPicPr>
          <p:nvPr/>
        </p:nvPicPr>
        <p:blipFill>
          <a:blip r:embed="rId5"/>
          <a:stretch>
            <a:fillRect/>
          </a:stretch>
        </p:blipFill>
        <p:spPr>
          <a:xfrm>
            <a:off x="7392546" y="4680307"/>
            <a:ext cx="4799454" cy="2177693"/>
          </a:xfrm>
          <a:prstGeom prst="rect">
            <a:avLst/>
          </a:prstGeom>
        </p:spPr>
      </p:pic>
    </p:spTree>
    <p:extLst>
      <p:ext uri="{BB962C8B-B14F-4D97-AF65-F5344CB8AC3E}">
        <p14:creationId xmlns:p14="http://schemas.microsoft.com/office/powerpoint/2010/main" val="12829706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 name="组合 46">
            <a:extLst>
              <a:ext uri="{FF2B5EF4-FFF2-40B4-BE49-F238E27FC236}">
                <a16:creationId xmlns:a16="http://schemas.microsoft.com/office/drawing/2014/main" id="{3361CB2F-97BE-42C5-9C65-B8FEBFE71E99}"/>
              </a:ext>
            </a:extLst>
          </p:cNvPr>
          <p:cNvGrpSpPr/>
          <p:nvPr/>
        </p:nvGrpSpPr>
        <p:grpSpPr>
          <a:xfrm flipH="1">
            <a:off x="531627" y="1338107"/>
            <a:ext cx="1522519" cy="155713"/>
            <a:chOff x="871869" y="5224005"/>
            <a:chExt cx="3723459" cy="380811"/>
          </a:xfrm>
        </p:grpSpPr>
        <p:sp>
          <p:nvSpPr>
            <p:cNvPr id="62" name="矩形 61">
              <a:extLst>
                <a:ext uri="{FF2B5EF4-FFF2-40B4-BE49-F238E27FC236}">
                  <a16:creationId xmlns:a16="http://schemas.microsoft.com/office/drawing/2014/main" id="{2CAF1C9A-26D5-4B86-90D3-50AC0B99B5E0}"/>
                </a:ext>
              </a:extLst>
            </p:cNvPr>
            <p:cNvSpPr/>
            <p:nvPr/>
          </p:nvSpPr>
          <p:spPr>
            <a:xfrm flipV="1">
              <a:off x="871869" y="5224006"/>
              <a:ext cx="380810" cy="380810"/>
            </a:xfrm>
            <a:prstGeom prst="rect">
              <a:avLst/>
            </a:prstGeom>
            <a:solidFill>
              <a:srgbClr val="441D61">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字魂105号-简雅黑" panose="00000500000000000000" pitchFamily="2" charset="-122"/>
                <a:ea typeface="字魂105号-简雅黑" panose="00000500000000000000" pitchFamily="2" charset="-122"/>
                <a:cs typeface="字魂105号-简雅黑" panose="00000500000000000000" pitchFamily="2" charset="-122"/>
              </a:endParaRPr>
            </a:p>
          </p:txBody>
        </p:sp>
        <p:sp>
          <p:nvSpPr>
            <p:cNvPr id="63" name="矩形 62">
              <a:extLst>
                <a:ext uri="{FF2B5EF4-FFF2-40B4-BE49-F238E27FC236}">
                  <a16:creationId xmlns:a16="http://schemas.microsoft.com/office/drawing/2014/main" id="{6D182903-D870-42EF-A727-9FF7A8491C15}"/>
                </a:ext>
              </a:extLst>
            </p:cNvPr>
            <p:cNvSpPr/>
            <p:nvPr/>
          </p:nvSpPr>
          <p:spPr>
            <a:xfrm flipV="1">
              <a:off x="1533147" y="5224006"/>
              <a:ext cx="380810" cy="380810"/>
            </a:xfrm>
            <a:prstGeom prst="rect">
              <a:avLst/>
            </a:prstGeom>
            <a:solidFill>
              <a:srgbClr val="441D6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字魂105号-简雅黑" panose="00000500000000000000" pitchFamily="2" charset="-122"/>
                <a:ea typeface="字魂105号-简雅黑" panose="00000500000000000000" pitchFamily="2" charset="-122"/>
                <a:cs typeface="字魂105号-简雅黑" panose="00000500000000000000" pitchFamily="2" charset="-122"/>
              </a:endParaRPr>
            </a:p>
          </p:txBody>
        </p:sp>
        <p:sp>
          <p:nvSpPr>
            <p:cNvPr id="64" name="矩形 63">
              <a:extLst>
                <a:ext uri="{FF2B5EF4-FFF2-40B4-BE49-F238E27FC236}">
                  <a16:creationId xmlns:a16="http://schemas.microsoft.com/office/drawing/2014/main" id="{846D8C15-012F-4E1B-8D01-CEAD740688B4}"/>
                </a:ext>
              </a:extLst>
            </p:cNvPr>
            <p:cNvSpPr/>
            <p:nvPr/>
          </p:nvSpPr>
          <p:spPr>
            <a:xfrm flipV="1">
              <a:off x="2194424" y="5224006"/>
              <a:ext cx="380810" cy="380810"/>
            </a:xfrm>
            <a:prstGeom prst="rect">
              <a:avLst/>
            </a:prstGeom>
            <a:solidFill>
              <a:srgbClr val="441D61">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latin typeface="字魂105号-简雅黑" panose="00000500000000000000" pitchFamily="2" charset="-122"/>
                <a:ea typeface="字魂105号-简雅黑" panose="00000500000000000000" pitchFamily="2" charset="-122"/>
                <a:cs typeface="字魂105号-简雅黑" panose="00000500000000000000" pitchFamily="2" charset="-122"/>
              </a:endParaRPr>
            </a:p>
          </p:txBody>
        </p:sp>
        <p:sp>
          <p:nvSpPr>
            <p:cNvPr id="65" name="矩形 64">
              <a:extLst>
                <a:ext uri="{FF2B5EF4-FFF2-40B4-BE49-F238E27FC236}">
                  <a16:creationId xmlns:a16="http://schemas.microsoft.com/office/drawing/2014/main" id="{B8809F30-4FC4-47B3-A3DC-BD1D915197BB}"/>
                </a:ext>
              </a:extLst>
            </p:cNvPr>
            <p:cNvSpPr/>
            <p:nvPr/>
          </p:nvSpPr>
          <p:spPr>
            <a:xfrm flipV="1">
              <a:off x="2855702" y="5224006"/>
              <a:ext cx="380810" cy="380810"/>
            </a:xfrm>
            <a:prstGeom prst="rect">
              <a:avLst/>
            </a:prstGeom>
            <a:solidFill>
              <a:srgbClr val="441D6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字魂105号-简雅黑" panose="00000500000000000000" pitchFamily="2" charset="-122"/>
                <a:ea typeface="字魂105号-简雅黑" panose="00000500000000000000" pitchFamily="2" charset="-122"/>
                <a:cs typeface="字魂105号-简雅黑" panose="00000500000000000000" pitchFamily="2" charset="-122"/>
              </a:endParaRPr>
            </a:p>
          </p:txBody>
        </p:sp>
        <p:sp>
          <p:nvSpPr>
            <p:cNvPr id="66" name="矩形 65">
              <a:extLst>
                <a:ext uri="{FF2B5EF4-FFF2-40B4-BE49-F238E27FC236}">
                  <a16:creationId xmlns:a16="http://schemas.microsoft.com/office/drawing/2014/main" id="{0DD6797F-2D7D-4C39-8E94-C4F819BE87AA}"/>
                </a:ext>
              </a:extLst>
            </p:cNvPr>
            <p:cNvSpPr/>
            <p:nvPr/>
          </p:nvSpPr>
          <p:spPr>
            <a:xfrm flipV="1">
              <a:off x="3516980" y="5224006"/>
              <a:ext cx="380810" cy="380810"/>
            </a:xfrm>
            <a:prstGeom prst="rect">
              <a:avLst/>
            </a:prstGeom>
            <a:solidFill>
              <a:srgbClr val="441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字魂105号-简雅黑" panose="00000500000000000000" pitchFamily="2" charset="-122"/>
                <a:ea typeface="字魂105号-简雅黑" panose="00000500000000000000" pitchFamily="2" charset="-122"/>
                <a:cs typeface="字魂105号-简雅黑" panose="00000500000000000000" pitchFamily="2" charset="-122"/>
              </a:endParaRPr>
            </a:p>
          </p:txBody>
        </p:sp>
        <p:sp>
          <p:nvSpPr>
            <p:cNvPr id="67" name="矩形 66">
              <a:extLst>
                <a:ext uri="{FF2B5EF4-FFF2-40B4-BE49-F238E27FC236}">
                  <a16:creationId xmlns:a16="http://schemas.microsoft.com/office/drawing/2014/main" id="{2514FA78-499A-43DB-9485-58D446B29473}"/>
                </a:ext>
              </a:extLst>
            </p:cNvPr>
            <p:cNvSpPr/>
            <p:nvPr/>
          </p:nvSpPr>
          <p:spPr>
            <a:xfrm flipV="1">
              <a:off x="4214518" y="5224005"/>
              <a:ext cx="380810" cy="380810"/>
            </a:xfrm>
            <a:prstGeom prst="rect">
              <a:avLst/>
            </a:prstGeom>
            <a:solidFill>
              <a:srgbClr val="441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字魂105号-简雅黑" panose="00000500000000000000" pitchFamily="2" charset="-122"/>
                <a:ea typeface="字魂105号-简雅黑" panose="00000500000000000000" pitchFamily="2" charset="-122"/>
                <a:cs typeface="字魂105号-简雅黑" panose="00000500000000000000" pitchFamily="2" charset="-122"/>
              </a:endParaRPr>
            </a:p>
          </p:txBody>
        </p:sp>
      </p:grpSp>
      <p:sp>
        <p:nvSpPr>
          <p:cNvPr id="45" name="图形">
            <a:extLst>
              <a:ext uri="{FF2B5EF4-FFF2-40B4-BE49-F238E27FC236}">
                <a16:creationId xmlns:a16="http://schemas.microsoft.com/office/drawing/2014/main" id="{E3ADE748-CAE8-4ACD-997F-4B776F2538AA}"/>
              </a:ext>
            </a:extLst>
          </p:cNvPr>
          <p:cNvSpPr txBox="1"/>
          <p:nvPr>
            <p:custDataLst>
              <p:tags r:id="rId1"/>
            </p:custDataLst>
          </p:nvPr>
        </p:nvSpPr>
        <p:spPr>
          <a:xfrm>
            <a:off x="496809" y="673456"/>
            <a:ext cx="8047355" cy="523220"/>
          </a:xfrm>
          <a:prstGeom prst="rect">
            <a:avLst/>
          </a:prstGeom>
          <a:noFill/>
        </p:spPr>
        <p:txBody>
          <a:bodyPr wrap="square" rtlCol="0" anchor="t">
            <a:spAutoFit/>
          </a:bodyPr>
          <a:lstStyle/>
          <a:p>
            <a:r>
              <a:rPr lang="zh-CN" altLang="en-US" sz="2800" cap="all" dirty="0">
                <a:solidFill>
                  <a:schemeClr val="tx1">
                    <a:lumMod val="75000"/>
                    <a:lumOff val="25000"/>
                  </a:schemeClr>
                </a:solidFill>
                <a:latin typeface="思源宋体 CN Heavy" panose="02020900000000000000" charset="-122"/>
                <a:ea typeface="思源宋体 CN Heavy" panose="02020900000000000000" charset="-122"/>
                <a:cs typeface="思源宋体 CN Heavy" panose="02020900000000000000" charset="-122"/>
                <a:sym typeface="+mn-ea"/>
              </a:rPr>
              <a:t>国家专利导航综合服务平台</a:t>
            </a:r>
            <a:endParaRPr lang="zh-CN" altLang="en-US" sz="2800" cap="all" dirty="0">
              <a:solidFill>
                <a:schemeClr val="tx1">
                  <a:lumMod val="75000"/>
                  <a:lumOff val="25000"/>
                </a:schemeClr>
              </a:solidFill>
              <a:uFillTx/>
              <a:latin typeface="思源宋体 CN Heavy" panose="02020900000000000000" charset="-122"/>
              <a:ea typeface="思源宋体 CN Heavy" panose="02020900000000000000" charset="-122"/>
              <a:cs typeface="思源宋体 CN Heavy" panose="02020900000000000000" charset="-122"/>
              <a:sym typeface="+mn-ea"/>
            </a:endParaRPr>
          </a:p>
        </p:txBody>
      </p:sp>
      <p:sp>
        <p:nvSpPr>
          <p:cNvPr id="11" name="Freeform 5">
            <a:extLst>
              <a:ext uri="{FF2B5EF4-FFF2-40B4-BE49-F238E27FC236}">
                <a16:creationId xmlns:a16="http://schemas.microsoft.com/office/drawing/2014/main" id="{7B571474-C4E3-4DA9-86AC-C6E674365C00}"/>
              </a:ext>
            </a:extLst>
          </p:cNvPr>
          <p:cNvSpPr>
            <a:spLocks noEditPoints="1"/>
          </p:cNvSpPr>
          <p:nvPr/>
        </p:nvSpPr>
        <p:spPr bwMode="auto">
          <a:xfrm>
            <a:off x="3818730" y="1329530"/>
            <a:ext cx="4554539" cy="4198939"/>
          </a:xfrm>
          <a:custGeom>
            <a:avLst/>
            <a:gdLst>
              <a:gd name="T0" fmla="*/ 3254 w 6460"/>
              <a:gd name="T1" fmla="*/ 2615 h 5945"/>
              <a:gd name="T2" fmla="*/ 3254 w 6460"/>
              <a:gd name="T3" fmla="*/ 2615 h 5945"/>
              <a:gd name="T4" fmla="*/ 3254 w 6460"/>
              <a:gd name="T5" fmla="*/ 2615 h 5945"/>
              <a:gd name="T6" fmla="*/ 3271 w 6460"/>
              <a:gd name="T7" fmla="*/ 2615 h 5945"/>
              <a:gd name="T8" fmla="*/ 4159 w 6460"/>
              <a:gd name="T9" fmla="*/ 3503 h 5945"/>
              <a:gd name="T10" fmla="*/ 4029 w 6460"/>
              <a:gd name="T11" fmla="*/ 3966 h 5945"/>
              <a:gd name="T12" fmla="*/ 4029 w 6460"/>
              <a:gd name="T13" fmla="*/ 3967 h 5945"/>
              <a:gd name="T14" fmla="*/ 4032 w 6460"/>
              <a:gd name="T15" fmla="*/ 3964 h 5945"/>
              <a:gd name="T16" fmla="*/ 3999 w 6460"/>
              <a:gd name="T17" fmla="*/ 4021 h 5945"/>
              <a:gd name="T18" fmla="*/ 3675 w 6460"/>
              <a:gd name="T19" fmla="*/ 4345 h 5945"/>
              <a:gd name="T20" fmla="*/ 2461 w 6460"/>
              <a:gd name="T21" fmla="*/ 4020 h 5945"/>
              <a:gd name="T22" fmla="*/ 2462 w 6460"/>
              <a:gd name="T23" fmla="*/ 4024 h 5945"/>
              <a:gd name="T24" fmla="*/ 2429 w 6460"/>
              <a:gd name="T25" fmla="*/ 3965 h 5945"/>
              <a:gd name="T26" fmla="*/ 2431 w 6460"/>
              <a:gd name="T27" fmla="*/ 3967 h 5945"/>
              <a:gd name="T28" fmla="*/ 2431 w 6460"/>
              <a:gd name="T29" fmla="*/ 3966 h 5945"/>
              <a:gd name="T30" fmla="*/ 2300 w 6460"/>
              <a:gd name="T31" fmla="*/ 3503 h 5945"/>
              <a:gd name="T32" fmla="*/ 3189 w 6460"/>
              <a:gd name="T33" fmla="*/ 2615 h 5945"/>
              <a:gd name="T34" fmla="*/ 3206 w 6460"/>
              <a:gd name="T35" fmla="*/ 2615 h 5945"/>
              <a:gd name="T36" fmla="*/ 3206 w 6460"/>
              <a:gd name="T37" fmla="*/ 2615 h 5945"/>
              <a:gd name="T38" fmla="*/ 3205 w 6460"/>
              <a:gd name="T39" fmla="*/ 2615 h 5945"/>
              <a:gd name="T40" fmla="*/ 3230 w 6460"/>
              <a:gd name="T41" fmla="*/ 2615 h 5945"/>
              <a:gd name="T42" fmla="*/ 3254 w 6460"/>
              <a:gd name="T43" fmla="*/ 2615 h 5945"/>
              <a:gd name="T44" fmla="*/ 5109 w 6460"/>
              <a:gd name="T45" fmla="*/ 3331 h 5945"/>
              <a:gd name="T46" fmla="*/ 5110 w 6460"/>
              <a:gd name="T47" fmla="*/ 3330 h 5945"/>
              <a:gd name="T48" fmla="*/ 4221 w 6460"/>
              <a:gd name="T49" fmla="*/ 2442 h 5945"/>
              <a:gd name="T50" fmla="*/ 4338 w 6460"/>
              <a:gd name="T51" fmla="*/ 2002 h 5945"/>
              <a:gd name="T52" fmla="*/ 4538 w 6460"/>
              <a:gd name="T53" fmla="*/ 1307 h 5945"/>
              <a:gd name="T54" fmla="*/ 3230 w 6460"/>
              <a:gd name="T55" fmla="*/ 0 h 5945"/>
              <a:gd name="T56" fmla="*/ 1923 w 6460"/>
              <a:gd name="T57" fmla="*/ 1307 h 5945"/>
              <a:gd name="T58" fmla="*/ 2119 w 6460"/>
              <a:gd name="T59" fmla="*/ 1997 h 5945"/>
              <a:gd name="T60" fmla="*/ 2118 w 6460"/>
              <a:gd name="T61" fmla="*/ 1996 h 5945"/>
              <a:gd name="T62" fmla="*/ 2118 w 6460"/>
              <a:gd name="T63" fmla="*/ 1996 h 5945"/>
              <a:gd name="T64" fmla="*/ 2238 w 6460"/>
              <a:gd name="T65" fmla="*/ 2442 h 5945"/>
              <a:gd name="T66" fmla="*/ 1350 w 6460"/>
              <a:gd name="T67" fmla="*/ 3330 h 5945"/>
              <a:gd name="T68" fmla="*/ 1351 w 6460"/>
              <a:gd name="T69" fmla="*/ 3331 h 5945"/>
              <a:gd name="T70" fmla="*/ 1307 w 6460"/>
              <a:gd name="T71" fmla="*/ 3330 h 5945"/>
              <a:gd name="T72" fmla="*/ 0 w 6460"/>
              <a:gd name="T73" fmla="*/ 4637 h 5945"/>
              <a:gd name="T74" fmla="*/ 1307 w 6460"/>
              <a:gd name="T75" fmla="*/ 5945 h 5945"/>
              <a:gd name="T76" fmla="*/ 2452 w 6460"/>
              <a:gd name="T77" fmla="*/ 5271 h 5945"/>
              <a:gd name="T78" fmla="*/ 2451 w 6460"/>
              <a:gd name="T79" fmla="*/ 5274 h 5945"/>
              <a:gd name="T80" fmla="*/ 2451 w 6460"/>
              <a:gd name="T81" fmla="*/ 5274 h 5945"/>
              <a:gd name="T82" fmla="*/ 2787 w 6460"/>
              <a:gd name="T83" fmla="*/ 4929 h 5945"/>
              <a:gd name="T84" fmla="*/ 3992 w 6460"/>
              <a:gd name="T85" fmla="*/ 5241 h 5945"/>
              <a:gd name="T86" fmla="*/ 5153 w 6460"/>
              <a:gd name="T87" fmla="*/ 5945 h 5945"/>
              <a:gd name="T88" fmla="*/ 6460 w 6460"/>
              <a:gd name="T89" fmla="*/ 4637 h 5945"/>
              <a:gd name="T90" fmla="*/ 5153 w 6460"/>
              <a:gd name="T91" fmla="*/ 3330 h 5945"/>
              <a:gd name="T92" fmla="*/ 5109 w 6460"/>
              <a:gd name="T93" fmla="*/ 3331 h 5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460" h="5945">
                <a:moveTo>
                  <a:pt x="3254" y="2615"/>
                </a:moveTo>
                <a:lnTo>
                  <a:pt x="3254" y="2615"/>
                </a:lnTo>
                <a:lnTo>
                  <a:pt x="3254" y="2615"/>
                </a:lnTo>
                <a:cubicBezTo>
                  <a:pt x="3259" y="2615"/>
                  <a:pt x="3265" y="2615"/>
                  <a:pt x="3271" y="2615"/>
                </a:cubicBezTo>
                <a:cubicBezTo>
                  <a:pt x="3761" y="2615"/>
                  <a:pt x="4159" y="3013"/>
                  <a:pt x="4159" y="3503"/>
                </a:cubicBezTo>
                <a:cubicBezTo>
                  <a:pt x="4159" y="3673"/>
                  <a:pt x="4111" y="3832"/>
                  <a:pt x="4029" y="3966"/>
                </a:cubicBezTo>
                <a:lnTo>
                  <a:pt x="4029" y="3967"/>
                </a:lnTo>
                <a:lnTo>
                  <a:pt x="4032" y="3964"/>
                </a:lnTo>
                <a:cubicBezTo>
                  <a:pt x="4021" y="3983"/>
                  <a:pt x="4010" y="4002"/>
                  <a:pt x="3999" y="4021"/>
                </a:cubicBezTo>
                <a:cubicBezTo>
                  <a:pt x="3924" y="4151"/>
                  <a:pt x="3815" y="4264"/>
                  <a:pt x="3675" y="4345"/>
                </a:cubicBezTo>
                <a:cubicBezTo>
                  <a:pt x="3250" y="4590"/>
                  <a:pt x="2707" y="4444"/>
                  <a:pt x="2461" y="4020"/>
                </a:cubicBezTo>
                <a:lnTo>
                  <a:pt x="2462" y="4024"/>
                </a:lnTo>
                <a:cubicBezTo>
                  <a:pt x="2451" y="4004"/>
                  <a:pt x="2440" y="3984"/>
                  <a:pt x="2429" y="3965"/>
                </a:cubicBezTo>
                <a:lnTo>
                  <a:pt x="2431" y="3967"/>
                </a:lnTo>
                <a:lnTo>
                  <a:pt x="2431" y="3966"/>
                </a:lnTo>
                <a:cubicBezTo>
                  <a:pt x="2348" y="3832"/>
                  <a:pt x="2300" y="3673"/>
                  <a:pt x="2300" y="3503"/>
                </a:cubicBezTo>
                <a:cubicBezTo>
                  <a:pt x="2300" y="3013"/>
                  <a:pt x="2698" y="2615"/>
                  <a:pt x="3189" y="2615"/>
                </a:cubicBezTo>
                <a:cubicBezTo>
                  <a:pt x="3194" y="2615"/>
                  <a:pt x="3200" y="2615"/>
                  <a:pt x="3206" y="2615"/>
                </a:cubicBezTo>
                <a:lnTo>
                  <a:pt x="3206" y="2615"/>
                </a:lnTo>
                <a:lnTo>
                  <a:pt x="3205" y="2615"/>
                </a:lnTo>
                <a:cubicBezTo>
                  <a:pt x="3213" y="2615"/>
                  <a:pt x="3222" y="2615"/>
                  <a:pt x="3230" y="2615"/>
                </a:cubicBezTo>
                <a:cubicBezTo>
                  <a:pt x="3238" y="2615"/>
                  <a:pt x="3246" y="2615"/>
                  <a:pt x="3254" y="2615"/>
                </a:cubicBezTo>
                <a:close/>
                <a:moveTo>
                  <a:pt x="5109" y="3331"/>
                </a:moveTo>
                <a:lnTo>
                  <a:pt x="5110" y="3330"/>
                </a:lnTo>
                <a:cubicBezTo>
                  <a:pt x="4619" y="3330"/>
                  <a:pt x="4221" y="2933"/>
                  <a:pt x="4221" y="2442"/>
                </a:cubicBezTo>
                <a:cubicBezTo>
                  <a:pt x="4221" y="2282"/>
                  <a:pt x="4264" y="2132"/>
                  <a:pt x="4338" y="2002"/>
                </a:cubicBezTo>
                <a:cubicBezTo>
                  <a:pt x="4464" y="1801"/>
                  <a:pt x="4538" y="1563"/>
                  <a:pt x="4538" y="1307"/>
                </a:cubicBezTo>
                <a:cubicBezTo>
                  <a:pt x="4538" y="585"/>
                  <a:pt x="3952" y="0"/>
                  <a:pt x="3230" y="0"/>
                </a:cubicBezTo>
                <a:cubicBezTo>
                  <a:pt x="2508" y="0"/>
                  <a:pt x="1923" y="585"/>
                  <a:pt x="1923" y="1307"/>
                </a:cubicBezTo>
                <a:cubicBezTo>
                  <a:pt x="1923" y="1560"/>
                  <a:pt x="1995" y="1797"/>
                  <a:pt x="2119" y="1997"/>
                </a:cubicBezTo>
                <a:lnTo>
                  <a:pt x="2118" y="1996"/>
                </a:lnTo>
                <a:lnTo>
                  <a:pt x="2118" y="1996"/>
                </a:lnTo>
                <a:cubicBezTo>
                  <a:pt x="2194" y="2127"/>
                  <a:pt x="2238" y="2279"/>
                  <a:pt x="2238" y="2442"/>
                </a:cubicBezTo>
                <a:cubicBezTo>
                  <a:pt x="2238" y="2933"/>
                  <a:pt x="1840" y="3330"/>
                  <a:pt x="1350" y="3330"/>
                </a:cubicBezTo>
                <a:lnTo>
                  <a:pt x="1351" y="3331"/>
                </a:lnTo>
                <a:cubicBezTo>
                  <a:pt x="1336" y="3330"/>
                  <a:pt x="1322" y="3330"/>
                  <a:pt x="1307" y="3330"/>
                </a:cubicBezTo>
                <a:cubicBezTo>
                  <a:pt x="585" y="3330"/>
                  <a:pt x="0" y="3915"/>
                  <a:pt x="0" y="4637"/>
                </a:cubicBezTo>
                <a:cubicBezTo>
                  <a:pt x="0" y="5359"/>
                  <a:pt x="585" y="5945"/>
                  <a:pt x="1307" y="5945"/>
                </a:cubicBezTo>
                <a:cubicBezTo>
                  <a:pt x="1800" y="5945"/>
                  <a:pt x="2228" y="5673"/>
                  <a:pt x="2452" y="5271"/>
                </a:cubicBezTo>
                <a:lnTo>
                  <a:pt x="2451" y="5274"/>
                </a:lnTo>
                <a:lnTo>
                  <a:pt x="2451" y="5274"/>
                </a:lnTo>
                <a:cubicBezTo>
                  <a:pt x="2527" y="5135"/>
                  <a:pt x="2640" y="5014"/>
                  <a:pt x="2787" y="4929"/>
                </a:cubicBezTo>
                <a:cubicBezTo>
                  <a:pt x="3207" y="4687"/>
                  <a:pt x="3743" y="4827"/>
                  <a:pt x="3992" y="5241"/>
                </a:cubicBezTo>
                <a:cubicBezTo>
                  <a:pt x="4210" y="5659"/>
                  <a:pt x="4648" y="5945"/>
                  <a:pt x="5153" y="5945"/>
                </a:cubicBezTo>
                <a:cubicBezTo>
                  <a:pt x="5875" y="5945"/>
                  <a:pt x="6460" y="5359"/>
                  <a:pt x="6460" y="4637"/>
                </a:cubicBezTo>
                <a:cubicBezTo>
                  <a:pt x="6460" y="3915"/>
                  <a:pt x="5875" y="3330"/>
                  <a:pt x="5153" y="3330"/>
                </a:cubicBezTo>
                <a:cubicBezTo>
                  <a:pt x="5138" y="3330"/>
                  <a:pt x="5123" y="3330"/>
                  <a:pt x="5109" y="3331"/>
                </a:cubicBezTo>
                <a:close/>
              </a:path>
            </a:pathLst>
          </a:custGeom>
          <a:solidFill>
            <a:schemeClr val="accent3"/>
          </a:solidFill>
          <a:ln w="9525">
            <a:noFill/>
            <a:round/>
            <a:headEnd/>
            <a:tailEnd/>
          </a:ln>
        </p:spPr>
        <p:txBody>
          <a:bodyPr vert="horz" wrap="square" lIns="91440" tIns="45720" rIns="91440" bIns="45720" numCol="1" anchor="t" anchorCtr="0" compatLnSpc="1">
            <a:prstTxWarp prst="textNoShape">
              <a:avLst/>
            </a:prstTxWarp>
          </a:bodyPr>
          <a:lstStyle/>
          <a:p>
            <a:endParaRPr lang="zh-CN" altLang="en-US" sz="2400"/>
          </a:p>
        </p:txBody>
      </p:sp>
      <p:sp>
        <p:nvSpPr>
          <p:cNvPr id="12" name="Oval 6">
            <a:extLst>
              <a:ext uri="{FF2B5EF4-FFF2-40B4-BE49-F238E27FC236}">
                <a16:creationId xmlns:a16="http://schemas.microsoft.com/office/drawing/2014/main" id="{5138DC6F-3577-4CD8-A125-B76064DE5C72}"/>
              </a:ext>
            </a:extLst>
          </p:cNvPr>
          <p:cNvSpPr>
            <a:spLocks noChangeArrowheads="1"/>
          </p:cNvSpPr>
          <p:nvPr/>
        </p:nvSpPr>
        <p:spPr bwMode="auto">
          <a:xfrm>
            <a:off x="5306218" y="1461293"/>
            <a:ext cx="1579563" cy="1582739"/>
          </a:xfrm>
          <a:prstGeom prst="ellipse">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sz="2400"/>
          </a:p>
        </p:txBody>
      </p:sp>
      <p:sp>
        <p:nvSpPr>
          <p:cNvPr id="13" name="Oval 7">
            <a:extLst>
              <a:ext uri="{FF2B5EF4-FFF2-40B4-BE49-F238E27FC236}">
                <a16:creationId xmlns:a16="http://schemas.microsoft.com/office/drawing/2014/main" id="{CCE7AC85-9C77-44F8-B222-AEA8438D79CC}"/>
              </a:ext>
            </a:extLst>
          </p:cNvPr>
          <p:cNvSpPr>
            <a:spLocks noChangeArrowheads="1"/>
          </p:cNvSpPr>
          <p:nvPr/>
        </p:nvSpPr>
        <p:spPr bwMode="auto">
          <a:xfrm>
            <a:off x="3950494" y="3813967"/>
            <a:ext cx="1579563" cy="1582739"/>
          </a:xfrm>
          <a:prstGeom prst="ellipse">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sz="2400"/>
          </a:p>
        </p:txBody>
      </p:sp>
      <p:sp>
        <p:nvSpPr>
          <p:cNvPr id="14" name="Oval 8">
            <a:extLst>
              <a:ext uri="{FF2B5EF4-FFF2-40B4-BE49-F238E27FC236}">
                <a16:creationId xmlns:a16="http://schemas.microsoft.com/office/drawing/2014/main" id="{F762FD98-2B0A-4A75-8A26-10ED1374E092}"/>
              </a:ext>
            </a:extLst>
          </p:cNvPr>
          <p:cNvSpPr>
            <a:spLocks noChangeArrowheads="1"/>
          </p:cNvSpPr>
          <p:nvPr/>
        </p:nvSpPr>
        <p:spPr bwMode="auto">
          <a:xfrm>
            <a:off x="6660355" y="3813967"/>
            <a:ext cx="1581151" cy="1582739"/>
          </a:xfrm>
          <a:prstGeom prst="ellipse">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sz="2400"/>
          </a:p>
        </p:txBody>
      </p:sp>
      <p:sp>
        <p:nvSpPr>
          <p:cNvPr id="15" name="TextBox 30">
            <a:extLst>
              <a:ext uri="{FF2B5EF4-FFF2-40B4-BE49-F238E27FC236}">
                <a16:creationId xmlns:a16="http://schemas.microsoft.com/office/drawing/2014/main" id="{9363DB56-217F-4EFA-B93C-CECC9E5F9646}"/>
              </a:ext>
            </a:extLst>
          </p:cNvPr>
          <p:cNvSpPr txBox="1"/>
          <p:nvPr/>
        </p:nvSpPr>
        <p:spPr>
          <a:xfrm>
            <a:off x="5663952" y="1821776"/>
            <a:ext cx="864096" cy="861774"/>
          </a:xfrm>
          <a:prstGeom prst="rect">
            <a:avLst/>
          </a:prstGeom>
          <a:noFill/>
        </p:spPr>
        <p:txBody>
          <a:bodyPr wrap="square" lIns="0" tIns="0" rIns="0" bIns="0" rtlCol="0">
            <a:spAutoFit/>
          </a:bodyPr>
          <a:lstStyle/>
          <a:p>
            <a:pPr algn="ctr"/>
            <a:r>
              <a:rPr lang="zh-CN" altLang="en-US" sz="2800" b="1" dirty="0">
                <a:solidFill>
                  <a:schemeClr val="bg1"/>
                </a:solidFill>
                <a:latin typeface="微软雅黑" pitchFamily="34" charset="-122"/>
                <a:ea typeface="微软雅黑" pitchFamily="34" charset="-122"/>
              </a:rPr>
              <a:t>谁来盘</a:t>
            </a:r>
          </a:p>
        </p:txBody>
      </p:sp>
      <p:sp>
        <p:nvSpPr>
          <p:cNvPr id="16" name="TextBox 30">
            <a:extLst>
              <a:ext uri="{FF2B5EF4-FFF2-40B4-BE49-F238E27FC236}">
                <a16:creationId xmlns:a16="http://schemas.microsoft.com/office/drawing/2014/main" id="{1894462D-B121-483F-8534-AEFAF8C8E070}"/>
              </a:ext>
            </a:extLst>
          </p:cNvPr>
          <p:cNvSpPr txBox="1"/>
          <p:nvPr/>
        </p:nvSpPr>
        <p:spPr>
          <a:xfrm>
            <a:off x="7018882" y="4174451"/>
            <a:ext cx="864096" cy="861774"/>
          </a:xfrm>
          <a:prstGeom prst="rect">
            <a:avLst/>
          </a:prstGeom>
          <a:noFill/>
        </p:spPr>
        <p:txBody>
          <a:bodyPr wrap="square" lIns="0" tIns="0" rIns="0" bIns="0" rtlCol="0">
            <a:spAutoFit/>
          </a:bodyPr>
          <a:lstStyle/>
          <a:p>
            <a:pPr algn="ctr"/>
            <a:r>
              <a:rPr lang="zh-CN" altLang="en-US" sz="2800" b="1" dirty="0">
                <a:solidFill>
                  <a:schemeClr val="bg1"/>
                </a:solidFill>
                <a:latin typeface="微软雅黑" pitchFamily="34" charset="-122"/>
                <a:ea typeface="微软雅黑" pitchFamily="34" charset="-122"/>
              </a:rPr>
              <a:t>如何盘</a:t>
            </a:r>
          </a:p>
        </p:txBody>
      </p:sp>
      <p:sp>
        <p:nvSpPr>
          <p:cNvPr id="17" name="TextBox 30">
            <a:extLst>
              <a:ext uri="{FF2B5EF4-FFF2-40B4-BE49-F238E27FC236}">
                <a16:creationId xmlns:a16="http://schemas.microsoft.com/office/drawing/2014/main" id="{4345F47A-1359-429E-BB0C-B352A02E8D9D}"/>
              </a:ext>
            </a:extLst>
          </p:cNvPr>
          <p:cNvSpPr txBox="1"/>
          <p:nvPr/>
        </p:nvSpPr>
        <p:spPr>
          <a:xfrm>
            <a:off x="4308226" y="4174451"/>
            <a:ext cx="864096" cy="861774"/>
          </a:xfrm>
          <a:prstGeom prst="rect">
            <a:avLst/>
          </a:prstGeom>
          <a:noFill/>
        </p:spPr>
        <p:txBody>
          <a:bodyPr wrap="square" lIns="0" tIns="0" rIns="0" bIns="0" rtlCol="0">
            <a:spAutoFit/>
          </a:bodyPr>
          <a:lstStyle/>
          <a:p>
            <a:pPr algn="ctr"/>
            <a:r>
              <a:rPr lang="zh-CN" altLang="en-US" sz="2800" b="1" dirty="0">
                <a:solidFill>
                  <a:schemeClr val="bg1"/>
                </a:solidFill>
                <a:latin typeface="微软雅黑" pitchFamily="34" charset="-122"/>
                <a:ea typeface="微软雅黑" pitchFamily="34" charset="-122"/>
              </a:rPr>
              <a:t>盘什么</a:t>
            </a:r>
          </a:p>
        </p:txBody>
      </p:sp>
      <p:sp>
        <p:nvSpPr>
          <p:cNvPr id="19" name="TextBox 29">
            <a:extLst>
              <a:ext uri="{FF2B5EF4-FFF2-40B4-BE49-F238E27FC236}">
                <a16:creationId xmlns:a16="http://schemas.microsoft.com/office/drawing/2014/main" id="{CFC1846B-B91E-4D42-9B3E-5C684F32A772}"/>
              </a:ext>
            </a:extLst>
          </p:cNvPr>
          <p:cNvSpPr txBox="1"/>
          <p:nvPr/>
        </p:nvSpPr>
        <p:spPr>
          <a:xfrm>
            <a:off x="7528175" y="1564899"/>
            <a:ext cx="3029007" cy="895245"/>
          </a:xfrm>
          <a:prstGeom prst="rect">
            <a:avLst/>
          </a:prstGeom>
          <a:noFill/>
        </p:spPr>
        <p:txBody>
          <a:bodyPr wrap="square" lIns="0" tIns="0" rIns="0" bIns="0" rtlCol="0">
            <a:spAutoFit/>
          </a:bodyPr>
          <a:lstStyle/>
          <a:p>
            <a:pPr marL="285750" indent="-285750" algn="just">
              <a:lnSpc>
                <a:spcPts val="2400"/>
              </a:lnSpc>
              <a:buFont typeface="Wingdings" panose="05000000000000000000" pitchFamily="2" charset="2"/>
              <a:buChar char="l"/>
            </a:pPr>
            <a:r>
              <a:rPr lang="zh-CN" altLang="en-US" sz="1600" b="1" dirty="0">
                <a:solidFill>
                  <a:srgbClr val="C00000"/>
                </a:solidFill>
                <a:latin typeface="微软雅黑" pitchFamily="34" charset="-122"/>
                <a:ea typeface="微软雅黑" pitchFamily="34" charset="-122"/>
              </a:rPr>
              <a:t>发明人教师</a:t>
            </a:r>
            <a:endParaRPr lang="en-US" altLang="zh-CN" sz="1600" b="1" dirty="0">
              <a:solidFill>
                <a:srgbClr val="C00000"/>
              </a:solidFill>
              <a:latin typeface="微软雅黑" pitchFamily="34" charset="-122"/>
              <a:ea typeface="微软雅黑" pitchFamily="34" charset="-122"/>
            </a:endParaRPr>
          </a:p>
          <a:p>
            <a:pPr marL="285750" indent="-285750" algn="just">
              <a:lnSpc>
                <a:spcPts val="2400"/>
              </a:lnSpc>
              <a:buFont typeface="Wingdings" panose="05000000000000000000" pitchFamily="2" charset="2"/>
              <a:buChar char="l"/>
            </a:pPr>
            <a:r>
              <a:rPr lang="zh-CN" altLang="en-US" sz="1600" dirty="0">
                <a:solidFill>
                  <a:schemeClr val="tx1">
                    <a:lumMod val="65000"/>
                    <a:lumOff val="35000"/>
                  </a:schemeClr>
                </a:solidFill>
                <a:latin typeface="微软雅黑" pitchFamily="34" charset="-122"/>
                <a:ea typeface="微软雅黑" pitchFamily="34" charset="-122"/>
              </a:rPr>
              <a:t>学院管理员</a:t>
            </a:r>
            <a:endParaRPr lang="en-US" altLang="zh-CN" sz="1600" dirty="0">
              <a:solidFill>
                <a:schemeClr val="tx1">
                  <a:lumMod val="65000"/>
                  <a:lumOff val="35000"/>
                </a:schemeClr>
              </a:solidFill>
              <a:latin typeface="微软雅黑" pitchFamily="34" charset="-122"/>
              <a:ea typeface="微软雅黑" pitchFamily="34" charset="-122"/>
            </a:endParaRPr>
          </a:p>
          <a:p>
            <a:pPr marL="285750" indent="-285750" algn="just">
              <a:lnSpc>
                <a:spcPts val="2400"/>
              </a:lnSpc>
              <a:buFont typeface="Wingdings" panose="05000000000000000000" pitchFamily="2" charset="2"/>
              <a:buChar char="l"/>
            </a:pPr>
            <a:r>
              <a:rPr lang="zh-CN" altLang="en-US" sz="1600" dirty="0">
                <a:solidFill>
                  <a:schemeClr val="tx1">
                    <a:lumMod val="65000"/>
                    <a:lumOff val="35000"/>
                  </a:schemeClr>
                </a:solidFill>
                <a:latin typeface="微软雅黑" pitchFamily="34" charset="-122"/>
                <a:ea typeface="微软雅黑" pitchFamily="34" charset="-122"/>
              </a:rPr>
              <a:t>学校管理员</a:t>
            </a:r>
            <a:endParaRPr lang="en-US" altLang="zh-CN" sz="1600" dirty="0">
              <a:solidFill>
                <a:schemeClr val="tx1">
                  <a:lumMod val="65000"/>
                  <a:lumOff val="35000"/>
                </a:schemeClr>
              </a:solidFill>
              <a:latin typeface="微软雅黑" pitchFamily="34" charset="-122"/>
              <a:ea typeface="微软雅黑" pitchFamily="34" charset="-122"/>
            </a:endParaRPr>
          </a:p>
        </p:txBody>
      </p:sp>
      <p:sp>
        <p:nvSpPr>
          <p:cNvPr id="20" name="TextBox 29">
            <a:extLst>
              <a:ext uri="{FF2B5EF4-FFF2-40B4-BE49-F238E27FC236}">
                <a16:creationId xmlns:a16="http://schemas.microsoft.com/office/drawing/2014/main" id="{ED3EE9F7-3550-4823-9276-AE581EA8A1A1}"/>
              </a:ext>
            </a:extLst>
          </p:cNvPr>
          <p:cNvSpPr txBox="1"/>
          <p:nvPr/>
        </p:nvSpPr>
        <p:spPr>
          <a:xfrm>
            <a:off x="8805667" y="4541809"/>
            <a:ext cx="2664371" cy="895245"/>
          </a:xfrm>
          <a:prstGeom prst="rect">
            <a:avLst/>
          </a:prstGeom>
          <a:noFill/>
        </p:spPr>
        <p:txBody>
          <a:bodyPr wrap="square" lIns="0" tIns="0" rIns="0" bIns="0" rtlCol="0">
            <a:spAutoFit/>
          </a:bodyPr>
          <a:lstStyle/>
          <a:p>
            <a:pPr marL="285750" indent="-285750" algn="just">
              <a:lnSpc>
                <a:spcPts val="2400"/>
              </a:lnSpc>
              <a:buFont typeface="Wingdings" panose="05000000000000000000" pitchFamily="2" charset="2"/>
              <a:buChar char="l"/>
            </a:pPr>
            <a:r>
              <a:rPr lang="zh-CN" altLang="en-US" sz="1600" b="1" dirty="0">
                <a:solidFill>
                  <a:srgbClr val="C00000"/>
                </a:solidFill>
                <a:latin typeface="微软雅黑" pitchFamily="34" charset="-122"/>
                <a:ea typeface="微软雅黑" pitchFamily="34" charset="-122"/>
              </a:rPr>
              <a:t>单个盘点</a:t>
            </a:r>
            <a:endParaRPr lang="en-US" altLang="zh-CN" sz="1600" b="1" dirty="0">
              <a:solidFill>
                <a:srgbClr val="C00000"/>
              </a:solidFill>
              <a:latin typeface="微软雅黑" pitchFamily="34" charset="-122"/>
              <a:ea typeface="微软雅黑" pitchFamily="34" charset="-122"/>
            </a:endParaRPr>
          </a:p>
          <a:p>
            <a:pPr marL="285750" indent="-285750" algn="just">
              <a:lnSpc>
                <a:spcPts val="2400"/>
              </a:lnSpc>
              <a:buFont typeface="Wingdings" panose="05000000000000000000" pitchFamily="2" charset="2"/>
              <a:buChar char="l"/>
            </a:pPr>
            <a:r>
              <a:rPr lang="zh-CN" altLang="en-US" sz="1600" b="1" dirty="0">
                <a:solidFill>
                  <a:srgbClr val="C00000"/>
                </a:solidFill>
                <a:latin typeface="微软雅黑" pitchFamily="34" charset="-122"/>
                <a:ea typeface="微软雅黑" pitchFamily="34" charset="-122"/>
              </a:rPr>
              <a:t>组合盘点</a:t>
            </a:r>
            <a:endParaRPr lang="en-US" altLang="zh-CN" sz="1600" b="1" dirty="0">
              <a:solidFill>
                <a:srgbClr val="C00000"/>
              </a:solidFill>
              <a:latin typeface="微软雅黑" pitchFamily="34" charset="-122"/>
              <a:ea typeface="微软雅黑" pitchFamily="34" charset="-122"/>
            </a:endParaRPr>
          </a:p>
          <a:p>
            <a:pPr algn="just">
              <a:lnSpc>
                <a:spcPts val="2400"/>
              </a:lnSpc>
            </a:pPr>
            <a:endParaRPr lang="en-US" altLang="zh-CN" sz="1600" dirty="0">
              <a:solidFill>
                <a:schemeClr val="tx1">
                  <a:lumMod val="65000"/>
                  <a:lumOff val="35000"/>
                </a:schemeClr>
              </a:solidFill>
              <a:latin typeface="微软雅黑" pitchFamily="34" charset="-122"/>
              <a:ea typeface="微软雅黑" pitchFamily="34" charset="-122"/>
            </a:endParaRPr>
          </a:p>
        </p:txBody>
      </p:sp>
      <p:sp>
        <p:nvSpPr>
          <p:cNvPr id="21" name="TextBox 29">
            <a:extLst>
              <a:ext uri="{FF2B5EF4-FFF2-40B4-BE49-F238E27FC236}">
                <a16:creationId xmlns:a16="http://schemas.microsoft.com/office/drawing/2014/main" id="{25A34C7C-ABDF-4E19-871D-4A136B588064}"/>
              </a:ext>
            </a:extLst>
          </p:cNvPr>
          <p:cNvSpPr txBox="1"/>
          <p:nvPr/>
        </p:nvSpPr>
        <p:spPr>
          <a:xfrm>
            <a:off x="687340" y="2844437"/>
            <a:ext cx="3029007" cy="1203022"/>
          </a:xfrm>
          <a:prstGeom prst="rect">
            <a:avLst/>
          </a:prstGeom>
          <a:noFill/>
        </p:spPr>
        <p:txBody>
          <a:bodyPr wrap="square" lIns="0" tIns="0" rIns="0" bIns="0" rtlCol="0">
            <a:spAutoFit/>
          </a:bodyPr>
          <a:lstStyle/>
          <a:p>
            <a:pPr marL="285750" indent="-285750" algn="just">
              <a:lnSpc>
                <a:spcPts val="2400"/>
              </a:lnSpc>
              <a:buFont typeface="Wingdings" panose="05000000000000000000" pitchFamily="2" charset="2"/>
              <a:buChar char="l"/>
            </a:pPr>
            <a:r>
              <a:rPr lang="en-US" altLang="zh-CN" sz="1600" dirty="0">
                <a:solidFill>
                  <a:srgbClr val="C00000"/>
                </a:solidFill>
                <a:latin typeface="微软雅黑" pitchFamily="34" charset="-122"/>
                <a:ea typeface="微软雅黑" pitchFamily="34" charset="-122"/>
              </a:rPr>
              <a:t>2023</a:t>
            </a:r>
            <a:r>
              <a:rPr lang="zh-CN" altLang="en-US" sz="1600" dirty="0">
                <a:solidFill>
                  <a:srgbClr val="C00000"/>
                </a:solidFill>
                <a:latin typeface="微软雅黑" pitchFamily="34" charset="-122"/>
                <a:ea typeface="微软雅黑" pitchFamily="34" charset="-122"/>
              </a:rPr>
              <a:t>年底前未转化的有效专利</a:t>
            </a:r>
            <a:endParaRPr lang="en-US" altLang="zh-CN" sz="1600" dirty="0">
              <a:solidFill>
                <a:srgbClr val="C00000"/>
              </a:solidFill>
              <a:latin typeface="微软雅黑" pitchFamily="34" charset="-122"/>
              <a:ea typeface="微软雅黑" pitchFamily="34" charset="-122"/>
            </a:endParaRPr>
          </a:p>
          <a:p>
            <a:pPr algn="just">
              <a:lnSpc>
                <a:spcPts val="2400"/>
              </a:lnSpc>
            </a:pPr>
            <a:r>
              <a:rPr lang="zh-CN" altLang="en-US" sz="1600" dirty="0">
                <a:solidFill>
                  <a:schemeClr val="tx1">
                    <a:lumMod val="65000"/>
                    <a:lumOff val="35000"/>
                  </a:schemeClr>
                </a:solidFill>
                <a:latin typeface="微软雅黑" pitchFamily="34" charset="-122"/>
                <a:ea typeface="微软雅黑" pitchFamily="34" charset="-122"/>
              </a:rPr>
              <a:t>（未转让、未失效，南林为第一专利权人的发明、实用新型、外观专利）</a:t>
            </a:r>
            <a:endParaRPr lang="en-US" altLang="zh-CN" sz="1600" dirty="0">
              <a:solidFill>
                <a:schemeClr val="tx1">
                  <a:lumMod val="65000"/>
                  <a:lumOff val="35000"/>
                </a:schemeClr>
              </a:solidFill>
              <a:latin typeface="微软雅黑" pitchFamily="34" charset="-122"/>
              <a:ea typeface="微软雅黑" pitchFamily="34" charset="-122"/>
            </a:endParaRPr>
          </a:p>
        </p:txBody>
      </p:sp>
      <p:sp>
        <p:nvSpPr>
          <p:cNvPr id="22" name="等腰三角形 21">
            <a:extLst>
              <a:ext uri="{FF2B5EF4-FFF2-40B4-BE49-F238E27FC236}">
                <a16:creationId xmlns:a16="http://schemas.microsoft.com/office/drawing/2014/main" id="{960AB68C-0B4C-4428-A901-289DF1948F0E}"/>
              </a:ext>
            </a:extLst>
          </p:cNvPr>
          <p:cNvSpPr/>
          <p:nvPr/>
        </p:nvSpPr>
        <p:spPr>
          <a:xfrm rot="18781070">
            <a:off x="3768164" y="3809478"/>
            <a:ext cx="239969" cy="206871"/>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sz="2400"/>
          </a:p>
        </p:txBody>
      </p:sp>
      <p:sp>
        <p:nvSpPr>
          <p:cNvPr id="23" name="等腰三角形 22">
            <a:extLst>
              <a:ext uri="{FF2B5EF4-FFF2-40B4-BE49-F238E27FC236}">
                <a16:creationId xmlns:a16="http://schemas.microsoft.com/office/drawing/2014/main" id="{3D753060-174D-4A8A-BDE7-6ADADA79D3E3}"/>
              </a:ext>
            </a:extLst>
          </p:cNvPr>
          <p:cNvSpPr/>
          <p:nvPr/>
        </p:nvSpPr>
        <p:spPr>
          <a:xfrm rot="4492239">
            <a:off x="7043538" y="1923130"/>
            <a:ext cx="239969" cy="206871"/>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sz="2400"/>
          </a:p>
        </p:txBody>
      </p:sp>
      <p:sp>
        <p:nvSpPr>
          <p:cNvPr id="24" name="等腰三角形 23">
            <a:extLst>
              <a:ext uri="{FF2B5EF4-FFF2-40B4-BE49-F238E27FC236}">
                <a16:creationId xmlns:a16="http://schemas.microsoft.com/office/drawing/2014/main" id="{BDC51316-450C-4C68-AD6C-2ECA34A6AA45}"/>
              </a:ext>
            </a:extLst>
          </p:cNvPr>
          <p:cNvSpPr/>
          <p:nvPr/>
        </p:nvSpPr>
        <p:spPr>
          <a:xfrm rot="5996743">
            <a:off x="8441668" y="4749950"/>
            <a:ext cx="239969" cy="206871"/>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sz="2400"/>
          </a:p>
        </p:txBody>
      </p:sp>
    </p:spTree>
    <p:extLst>
      <p:ext uri="{BB962C8B-B14F-4D97-AF65-F5344CB8AC3E}">
        <p14:creationId xmlns:p14="http://schemas.microsoft.com/office/powerpoint/2010/main" val="270035379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2884</TotalTime>
  <Words>2517</Words>
  <Application>Microsoft Office PowerPoint</Application>
  <PresentationFormat>宽屏</PresentationFormat>
  <Paragraphs>251</Paragraphs>
  <Slides>47</Slides>
  <Notes>29</Notes>
  <HiddenSlides>0</HiddenSlides>
  <MMClips>0</MMClips>
  <ScaleCrop>false</ScaleCrop>
  <HeadingPairs>
    <vt:vector size="6" baseType="variant">
      <vt:variant>
        <vt:lpstr>已用的字体</vt:lpstr>
      </vt:variant>
      <vt:variant>
        <vt:i4>11</vt:i4>
      </vt:variant>
      <vt:variant>
        <vt:lpstr>主题</vt:lpstr>
      </vt:variant>
      <vt:variant>
        <vt:i4>1</vt:i4>
      </vt:variant>
      <vt:variant>
        <vt:lpstr>幻灯片标题</vt:lpstr>
      </vt:variant>
      <vt:variant>
        <vt:i4>47</vt:i4>
      </vt:variant>
    </vt:vector>
  </HeadingPairs>
  <TitlesOfParts>
    <vt:vector size="59" baseType="lpstr">
      <vt:lpstr>方正隶变_GBK</vt:lpstr>
      <vt:lpstr>思源宋体 CN Heavy</vt:lpstr>
      <vt:lpstr>Microsoft YaHei</vt:lpstr>
      <vt:lpstr>Microsoft YaHei</vt:lpstr>
      <vt:lpstr>字魂105号-简雅黑</vt:lpstr>
      <vt:lpstr>Agency FB</vt:lpstr>
      <vt:lpstr>Arial</vt:lpstr>
      <vt:lpstr>Symbol</vt:lpstr>
      <vt:lpstr>Wingdings</vt:lpstr>
      <vt:lpstr>等线</vt:lpstr>
      <vt:lpstr>等线 Light</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subject/>
  <dc:creator>Administrator</dc:creator>
  <cp:keywords/>
  <dc:description/>
  <cp:lastModifiedBy>lu yang</cp:lastModifiedBy>
  <cp:revision>109</cp:revision>
  <dcterms:created xsi:type="dcterms:W3CDTF">2020-08-07T10:16:27Z</dcterms:created>
  <dcterms:modified xsi:type="dcterms:W3CDTF">2024-03-25T07:21:22Z</dcterms:modified>
  <cp:category/>
</cp:coreProperties>
</file>